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3" r:id="rId2"/>
    <p:sldId id="256" r:id="rId3"/>
    <p:sldId id="259" r:id="rId4"/>
    <p:sldId id="260" r:id="rId5"/>
    <p:sldId id="258" r:id="rId6"/>
    <p:sldId id="265" r:id="rId7"/>
    <p:sldId id="261" r:id="rId8"/>
    <p:sldId id="267" r:id="rId9"/>
    <p:sldId id="268" r:id="rId10"/>
    <p:sldId id="270" r:id="rId11"/>
    <p:sldId id="269" r:id="rId12"/>
    <p:sldId id="262" r:id="rId13"/>
    <p:sldId id="266" r:id="rId14"/>
    <p:sldId id="271" r:id="rId15"/>
    <p:sldId id="257" r:id="rId16"/>
  </p:sldIdLst>
  <p:sldSz cx="12192000" cy="6858000"/>
  <p:notesSz cx="6858000" cy="9144000"/>
  <p:defaultTextStyle>
    <a:defPPr>
      <a:defRPr lang="ro-R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82A5"/>
    <a:srgbClr val="F7578C"/>
    <a:srgbClr val="A39F9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 mediu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990" y="10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zitiv tit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F6EF4680-E079-A0B0-521B-8FF56B75BD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o-RO"/>
              <a:t>Faceți clic pentru a edita stilul de titlu coordonator</a:t>
            </a:r>
          </a:p>
        </p:txBody>
      </p:sp>
      <p:sp>
        <p:nvSpPr>
          <p:cNvPr id="3" name="Subtitlu 2">
            <a:extLst>
              <a:ext uri="{FF2B5EF4-FFF2-40B4-BE49-F238E27FC236}">
                <a16:creationId xmlns:a16="http://schemas.microsoft.com/office/drawing/2014/main" id="{A522A1D6-8F5C-6951-FA71-2448234768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o-RO"/>
              <a:t>Faceți clic pentru a edita stilul de subtitlu coordonator</a:t>
            </a:r>
          </a:p>
        </p:txBody>
      </p:sp>
      <p:sp>
        <p:nvSpPr>
          <p:cNvPr id="4" name="Substituent dată 3">
            <a:extLst>
              <a:ext uri="{FF2B5EF4-FFF2-40B4-BE49-F238E27FC236}">
                <a16:creationId xmlns:a16="http://schemas.microsoft.com/office/drawing/2014/main" id="{A03E2CB2-DD47-D192-C5AB-12549F644B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166375-D9E5-44AE-B562-0C61F2F9F416}" type="datetimeFigureOut">
              <a:rPr lang="ro-RO" smtClean="0"/>
              <a:t>13.01.2023</a:t>
            </a:fld>
            <a:endParaRPr lang="ro-RO"/>
          </a:p>
        </p:txBody>
      </p:sp>
      <p:sp>
        <p:nvSpPr>
          <p:cNvPr id="5" name="Substituent subsol 4">
            <a:extLst>
              <a:ext uri="{FF2B5EF4-FFF2-40B4-BE49-F238E27FC236}">
                <a16:creationId xmlns:a16="http://schemas.microsoft.com/office/drawing/2014/main" id="{6CC46836-34D0-57A0-BAC5-1A33CACB31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ubstituent număr diapozitiv 5">
            <a:extLst>
              <a:ext uri="{FF2B5EF4-FFF2-40B4-BE49-F238E27FC236}">
                <a16:creationId xmlns:a16="http://schemas.microsoft.com/office/drawing/2014/main" id="{70419DE2-55D7-3361-9ACE-6BBEFE112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40386-72A0-407A-9C66-982759A70621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344570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ext vertical și tit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B782E660-6BAF-480B-696B-0D3AC6966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Faceți clic pentru a edita stilul de titlu coordonator</a:t>
            </a:r>
          </a:p>
        </p:txBody>
      </p:sp>
      <p:sp>
        <p:nvSpPr>
          <p:cNvPr id="3" name="Substituent text vertical 2">
            <a:extLst>
              <a:ext uri="{FF2B5EF4-FFF2-40B4-BE49-F238E27FC236}">
                <a16:creationId xmlns:a16="http://schemas.microsoft.com/office/drawing/2014/main" id="{B01E9831-61A7-EA33-B1AD-71F1E81B10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</a:p>
        </p:txBody>
      </p:sp>
      <p:sp>
        <p:nvSpPr>
          <p:cNvPr id="4" name="Substituent dată 3">
            <a:extLst>
              <a:ext uri="{FF2B5EF4-FFF2-40B4-BE49-F238E27FC236}">
                <a16:creationId xmlns:a16="http://schemas.microsoft.com/office/drawing/2014/main" id="{5D66B451-4C6E-1B26-ACEC-CC19F978D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166375-D9E5-44AE-B562-0C61F2F9F416}" type="datetimeFigureOut">
              <a:rPr lang="ro-RO" smtClean="0"/>
              <a:t>13.01.2023</a:t>
            </a:fld>
            <a:endParaRPr lang="ro-RO"/>
          </a:p>
        </p:txBody>
      </p:sp>
      <p:sp>
        <p:nvSpPr>
          <p:cNvPr id="5" name="Substituent subsol 4">
            <a:extLst>
              <a:ext uri="{FF2B5EF4-FFF2-40B4-BE49-F238E27FC236}">
                <a16:creationId xmlns:a16="http://schemas.microsoft.com/office/drawing/2014/main" id="{05BE839E-C2D0-8B6E-E759-5060B9D02A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ubstituent număr diapozitiv 5">
            <a:extLst>
              <a:ext uri="{FF2B5EF4-FFF2-40B4-BE49-F238E27FC236}">
                <a16:creationId xmlns:a16="http://schemas.microsoft.com/office/drawing/2014/main" id="{FAACEDA1-1853-8FDA-035B-1B3BF7B39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40386-72A0-407A-9C66-982759A70621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5954026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lu vertical și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vertical 1">
            <a:extLst>
              <a:ext uri="{FF2B5EF4-FFF2-40B4-BE49-F238E27FC236}">
                <a16:creationId xmlns:a16="http://schemas.microsoft.com/office/drawing/2014/main" id="{4DBD9CE8-5A42-EBDE-61C1-1D3A5CBFAC2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o-RO"/>
              <a:t>Faceți clic pentru a edita stilul de titlu coordonator</a:t>
            </a:r>
          </a:p>
        </p:txBody>
      </p:sp>
      <p:sp>
        <p:nvSpPr>
          <p:cNvPr id="3" name="Substituent text vertical 2">
            <a:extLst>
              <a:ext uri="{FF2B5EF4-FFF2-40B4-BE49-F238E27FC236}">
                <a16:creationId xmlns:a16="http://schemas.microsoft.com/office/drawing/2014/main" id="{73C05038-F602-18B8-B08E-EB16780CE3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</a:p>
        </p:txBody>
      </p:sp>
      <p:sp>
        <p:nvSpPr>
          <p:cNvPr id="4" name="Substituent dată 3">
            <a:extLst>
              <a:ext uri="{FF2B5EF4-FFF2-40B4-BE49-F238E27FC236}">
                <a16:creationId xmlns:a16="http://schemas.microsoft.com/office/drawing/2014/main" id="{2408FC5A-B08E-87B9-EB8F-38D1FC56FA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166375-D9E5-44AE-B562-0C61F2F9F416}" type="datetimeFigureOut">
              <a:rPr lang="ro-RO" smtClean="0"/>
              <a:t>13.01.2023</a:t>
            </a:fld>
            <a:endParaRPr lang="ro-RO"/>
          </a:p>
        </p:txBody>
      </p:sp>
      <p:sp>
        <p:nvSpPr>
          <p:cNvPr id="5" name="Substituent subsol 4">
            <a:extLst>
              <a:ext uri="{FF2B5EF4-FFF2-40B4-BE49-F238E27FC236}">
                <a16:creationId xmlns:a16="http://schemas.microsoft.com/office/drawing/2014/main" id="{1227DAA2-1973-0B68-A009-9E838B5018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ubstituent număr diapozitiv 5">
            <a:extLst>
              <a:ext uri="{FF2B5EF4-FFF2-40B4-BE49-F238E27FC236}">
                <a16:creationId xmlns:a16="http://schemas.microsoft.com/office/drawing/2014/main" id="{FF9C09BE-8867-3BB3-232B-904EB6B73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40386-72A0-407A-9C66-982759A70621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490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u și conțin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3FFE9399-FBFB-1054-44E4-E192C5F02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Faceți clic pentru a edita stilul de titlu coordonator</a:t>
            </a:r>
          </a:p>
        </p:txBody>
      </p:sp>
      <p:sp>
        <p:nvSpPr>
          <p:cNvPr id="3" name="Substituent conținut 2">
            <a:extLst>
              <a:ext uri="{FF2B5EF4-FFF2-40B4-BE49-F238E27FC236}">
                <a16:creationId xmlns:a16="http://schemas.microsoft.com/office/drawing/2014/main" id="{C8FC868B-6BDA-3B59-A5E1-D096D023EE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</a:p>
        </p:txBody>
      </p:sp>
      <p:sp>
        <p:nvSpPr>
          <p:cNvPr id="4" name="Substituent dată 3">
            <a:extLst>
              <a:ext uri="{FF2B5EF4-FFF2-40B4-BE49-F238E27FC236}">
                <a16:creationId xmlns:a16="http://schemas.microsoft.com/office/drawing/2014/main" id="{963AB16F-4F9E-F1E5-8687-DDB743829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166375-D9E5-44AE-B562-0C61F2F9F416}" type="datetimeFigureOut">
              <a:rPr lang="ro-RO" smtClean="0"/>
              <a:t>13.01.2023</a:t>
            </a:fld>
            <a:endParaRPr lang="ro-RO"/>
          </a:p>
        </p:txBody>
      </p:sp>
      <p:sp>
        <p:nvSpPr>
          <p:cNvPr id="5" name="Substituent subsol 4">
            <a:extLst>
              <a:ext uri="{FF2B5EF4-FFF2-40B4-BE49-F238E27FC236}">
                <a16:creationId xmlns:a16="http://schemas.microsoft.com/office/drawing/2014/main" id="{AEA96902-C71F-0473-D4B6-BEA948D0E3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ubstituent număr diapozitiv 5">
            <a:extLst>
              <a:ext uri="{FF2B5EF4-FFF2-40B4-BE49-F238E27FC236}">
                <a16:creationId xmlns:a16="http://schemas.microsoft.com/office/drawing/2014/main" id="{672677D4-798B-5FEA-99F8-313123514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40386-72A0-407A-9C66-982759A70621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90800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ntet secțiu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F205A390-5678-22BA-0B15-6E885962E6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o-RO"/>
              <a:t>Faceți clic pentru a edita stilul de titlu coordonator</a:t>
            </a:r>
          </a:p>
        </p:txBody>
      </p:sp>
      <p:sp>
        <p:nvSpPr>
          <p:cNvPr id="3" name="Substituent text 2">
            <a:extLst>
              <a:ext uri="{FF2B5EF4-FFF2-40B4-BE49-F238E27FC236}">
                <a16:creationId xmlns:a16="http://schemas.microsoft.com/office/drawing/2014/main" id="{A8A63DE1-DCBC-A692-8A57-E930883F22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4" name="Substituent dată 3">
            <a:extLst>
              <a:ext uri="{FF2B5EF4-FFF2-40B4-BE49-F238E27FC236}">
                <a16:creationId xmlns:a16="http://schemas.microsoft.com/office/drawing/2014/main" id="{E1ABAC7B-7CC8-5719-EFBF-2B40F559A4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166375-D9E5-44AE-B562-0C61F2F9F416}" type="datetimeFigureOut">
              <a:rPr lang="ro-RO" smtClean="0"/>
              <a:t>13.01.2023</a:t>
            </a:fld>
            <a:endParaRPr lang="ro-RO"/>
          </a:p>
        </p:txBody>
      </p:sp>
      <p:sp>
        <p:nvSpPr>
          <p:cNvPr id="5" name="Substituent subsol 4">
            <a:extLst>
              <a:ext uri="{FF2B5EF4-FFF2-40B4-BE49-F238E27FC236}">
                <a16:creationId xmlns:a16="http://schemas.microsoft.com/office/drawing/2014/main" id="{257AB896-6D24-F642-6DFB-0DCD553FD2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ubstituent număr diapozitiv 5">
            <a:extLst>
              <a:ext uri="{FF2B5EF4-FFF2-40B4-BE49-F238E27FC236}">
                <a16:creationId xmlns:a16="http://schemas.microsoft.com/office/drawing/2014/main" id="{693452E3-72C4-C3CE-1ED7-378CD37621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40386-72A0-407A-9C66-982759A70621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25142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uă tipuri de conțin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111495D6-A79C-83C4-4653-B5F0DA8FFE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Faceți clic pentru a edita stilul de titlu coordonator</a:t>
            </a:r>
          </a:p>
        </p:txBody>
      </p:sp>
      <p:sp>
        <p:nvSpPr>
          <p:cNvPr id="3" name="Substituent conținut 2">
            <a:extLst>
              <a:ext uri="{FF2B5EF4-FFF2-40B4-BE49-F238E27FC236}">
                <a16:creationId xmlns:a16="http://schemas.microsoft.com/office/drawing/2014/main" id="{FC8C8E33-3505-2D5F-958A-431487FE75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</a:p>
        </p:txBody>
      </p:sp>
      <p:sp>
        <p:nvSpPr>
          <p:cNvPr id="4" name="Substituent conținut 3">
            <a:extLst>
              <a:ext uri="{FF2B5EF4-FFF2-40B4-BE49-F238E27FC236}">
                <a16:creationId xmlns:a16="http://schemas.microsoft.com/office/drawing/2014/main" id="{B21CD9D6-BFA9-0759-F1B6-C284233548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</a:p>
        </p:txBody>
      </p:sp>
      <p:sp>
        <p:nvSpPr>
          <p:cNvPr id="5" name="Substituent dată 4">
            <a:extLst>
              <a:ext uri="{FF2B5EF4-FFF2-40B4-BE49-F238E27FC236}">
                <a16:creationId xmlns:a16="http://schemas.microsoft.com/office/drawing/2014/main" id="{F886DCEB-FD44-619F-03DB-2578C9277A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166375-D9E5-44AE-B562-0C61F2F9F416}" type="datetimeFigureOut">
              <a:rPr lang="ro-RO" smtClean="0"/>
              <a:t>13.01.2023</a:t>
            </a:fld>
            <a:endParaRPr lang="ro-RO"/>
          </a:p>
        </p:txBody>
      </p:sp>
      <p:sp>
        <p:nvSpPr>
          <p:cNvPr id="6" name="Substituent subsol 5">
            <a:extLst>
              <a:ext uri="{FF2B5EF4-FFF2-40B4-BE49-F238E27FC236}">
                <a16:creationId xmlns:a16="http://schemas.microsoft.com/office/drawing/2014/main" id="{54EF8266-7E4A-DDCD-0648-9E97B67D71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7" name="Substituent număr diapozitiv 6">
            <a:extLst>
              <a:ext uri="{FF2B5EF4-FFF2-40B4-BE49-F238E27FC236}">
                <a16:creationId xmlns:a16="http://schemas.microsoft.com/office/drawing/2014/main" id="{155BDC32-2464-F65C-5453-2780AAFB5B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40386-72A0-407A-9C66-982759A70621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7368667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ț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0EE2474D-3444-8C21-9A24-7959FBFA7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o-RO"/>
              <a:t>Faceți clic pentru a edita stilul de titlu coordonator</a:t>
            </a:r>
          </a:p>
        </p:txBody>
      </p:sp>
      <p:sp>
        <p:nvSpPr>
          <p:cNvPr id="3" name="Substituent text 2">
            <a:extLst>
              <a:ext uri="{FF2B5EF4-FFF2-40B4-BE49-F238E27FC236}">
                <a16:creationId xmlns:a16="http://schemas.microsoft.com/office/drawing/2014/main" id="{2CB67072-915D-1FAB-EECB-AD5F67A128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4" name="Substituent conținut 3">
            <a:extLst>
              <a:ext uri="{FF2B5EF4-FFF2-40B4-BE49-F238E27FC236}">
                <a16:creationId xmlns:a16="http://schemas.microsoft.com/office/drawing/2014/main" id="{4383B550-AD3E-129C-A383-C3637F2DF3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</a:p>
        </p:txBody>
      </p:sp>
      <p:sp>
        <p:nvSpPr>
          <p:cNvPr id="5" name="Substituent text 4">
            <a:extLst>
              <a:ext uri="{FF2B5EF4-FFF2-40B4-BE49-F238E27FC236}">
                <a16:creationId xmlns:a16="http://schemas.microsoft.com/office/drawing/2014/main" id="{F74332F4-CE2F-7461-3C5F-109ADB3AFB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6" name="Substituent conținut 5">
            <a:extLst>
              <a:ext uri="{FF2B5EF4-FFF2-40B4-BE49-F238E27FC236}">
                <a16:creationId xmlns:a16="http://schemas.microsoft.com/office/drawing/2014/main" id="{B0034104-4423-A139-A1CB-39BDD54BDB3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</a:p>
        </p:txBody>
      </p:sp>
      <p:sp>
        <p:nvSpPr>
          <p:cNvPr id="7" name="Substituent dată 6">
            <a:extLst>
              <a:ext uri="{FF2B5EF4-FFF2-40B4-BE49-F238E27FC236}">
                <a16:creationId xmlns:a16="http://schemas.microsoft.com/office/drawing/2014/main" id="{A0055891-0AC4-024A-C487-56DEC3593F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166375-D9E5-44AE-B562-0C61F2F9F416}" type="datetimeFigureOut">
              <a:rPr lang="ro-RO" smtClean="0"/>
              <a:t>13.01.2023</a:t>
            </a:fld>
            <a:endParaRPr lang="ro-RO"/>
          </a:p>
        </p:txBody>
      </p:sp>
      <p:sp>
        <p:nvSpPr>
          <p:cNvPr id="8" name="Substituent subsol 7">
            <a:extLst>
              <a:ext uri="{FF2B5EF4-FFF2-40B4-BE49-F238E27FC236}">
                <a16:creationId xmlns:a16="http://schemas.microsoft.com/office/drawing/2014/main" id="{678E4AF4-A37F-D0F7-124D-E15F00A757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9" name="Substituent număr diapozitiv 8">
            <a:extLst>
              <a:ext uri="{FF2B5EF4-FFF2-40B4-BE49-F238E27FC236}">
                <a16:creationId xmlns:a16="http://schemas.microsoft.com/office/drawing/2014/main" id="{41148855-639E-48C1-0D0E-51B907B0B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40386-72A0-407A-9C66-982759A70621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9801658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Doar tit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474BE72C-6DAE-66EB-B290-6C2B53C35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Faceți clic pentru a edita stilul de titlu coordonator</a:t>
            </a:r>
          </a:p>
        </p:txBody>
      </p:sp>
      <p:sp>
        <p:nvSpPr>
          <p:cNvPr id="3" name="Substituent dată 2">
            <a:extLst>
              <a:ext uri="{FF2B5EF4-FFF2-40B4-BE49-F238E27FC236}">
                <a16:creationId xmlns:a16="http://schemas.microsoft.com/office/drawing/2014/main" id="{C15D609D-8E5D-8564-8D93-701A9967F3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166375-D9E5-44AE-B562-0C61F2F9F416}" type="datetimeFigureOut">
              <a:rPr lang="ro-RO" smtClean="0"/>
              <a:t>13.01.2023</a:t>
            </a:fld>
            <a:endParaRPr lang="ro-RO"/>
          </a:p>
        </p:txBody>
      </p:sp>
      <p:sp>
        <p:nvSpPr>
          <p:cNvPr id="4" name="Substituent subsol 3">
            <a:extLst>
              <a:ext uri="{FF2B5EF4-FFF2-40B4-BE49-F238E27FC236}">
                <a16:creationId xmlns:a16="http://schemas.microsoft.com/office/drawing/2014/main" id="{7BFE02DA-965D-21FD-BAD9-BF3BBE47C2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5" name="Substituent număr diapozitiv 4">
            <a:extLst>
              <a:ext uri="{FF2B5EF4-FFF2-40B4-BE49-F238E27FC236}">
                <a16:creationId xmlns:a16="http://schemas.microsoft.com/office/drawing/2014/main" id="{16645CBA-74EC-1A07-5EB8-E42628268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40386-72A0-407A-9C66-982759A70621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9284308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Necomple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dată 1">
            <a:extLst>
              <a:ext uri="{FF2B5EF4-FFF2-40B4-BE49-F238E27FC236}">
                <a16:creationId xmlns:a16="http://schemas.microsoft.com/office/drawing/2014/main" id="{50001C2A-EA29-71D4-3027-95EFADD683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166375-D9E5-44AE-B562-0C61F2F9F416}" type="datetimeFigureOut">
              <a:rPr lang="ro-RO" smtClean="0"/>
              <a:t>13.01.2023</a:t>
            </a:fld>
            <a:endParaRPr lang="ro-RO"/>
          </a:p>
        </p:txBody>
      </p:sp>
      <p:sp>
        <p:nvSpPr>
          <p:cNvPr id="3" name="Substituent subsol 2">
            <a:extLst>
              <a:ext uri="{FF2B5EF4-FFF2-40B4-BE49-F238E27FC236}">
                <a16:creationId xmlns:a16="http://schemas.microsoft.com/office/drawing/2014/main" id="{0FE9D193-5E1D-7BCB-FD59-F9D8D4CE23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ubstituent număr diapozitiv 3">
            <a:extLst>
              <a:ext uri="{FF2B5EF4-FFF2-40B4-BE49-F238E27FC236}">
                <a16:creationId xmlns:a16="http://schemas.microsoft.com/office/drawing/2014/main" id="{64CE3844-8455-B53D-6B79-3FF7B50565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40386-72A0-407A-9C66-982759A70621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7103688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ținut cu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CA6902AD-7E6B-9F5A-7E69-72D3AD70D9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o-RO"/>
              <a:t>Faceți clic pentru a edita stilul de titlu coordonator</a:t>
            </a:r>
          </a:p>
        </p:txBody>
      </p:sp>
      <p:sp>
        <p:nvSpPr>
          <p:cNvPr id="3" name="Substituent conținut 2">
            <a:extLst>
              <a:ext uri="{FF2B5EF4-FFF2-40B4-BE49-F238E27FC236}">
                <a16:creationId xmlns:a16="http://schemas.microsoft.com/office/drawing/2014/main" id="{01C43036-E149-27AB-0165-E4A60D5226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</a:p>
        </p:txBody>
      </p:sp>
      <p:sp>
        <p:nvSpPr>
          <p:cNvPr id="4" name="Substituent text 3">
            <a:extLst>
              <a:ext uri="{FF2B5EF4-FFF2-40B4-BE49-F238E27FC236}">
                <a16:creationId xmlns:a16="http://schemas.microsoft.com/office/drawing/2014/main" id="{B69F7369-F0C0-9E4C-859C-38B188F546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5" name="Substituent dată 4">
            <a:extLst>
              <a:ext uri="{FF2B5EF4-FFF2-40B4-BE49-F238E27FC236}">
                <a16:creationId xmlns:a16="http://schemas.microsoft.com/office/drawing/2014/main" id="{2753FF46-C9A9-5EEA-80B9-FC2897E0E5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166375-D9E5-44AE-B562-0C61F2F9F416}" type="datetimeFigureOut">
              <a:rPr lang="ro-RO" smtClean="0"/>
              <a:t>13.01.2023</a:t>
            </a:fld>
            <a:endParaRPr lang="ro-RO"/>
          </a:p>
        </p:txBody>
      </p:sp>
      <p:sp>
        <p:nvSpPr>
          <p:cNvPr id="6" name="Substituent subsol 5">
            <a:extLst>
              <a:ext uri="{FF2B5EF4-FFF2-40B4-BE49-F238E27FC236}">
                <a16:creationId xmlns:a16="http://schemas.microsoft.com/office/drawing/2014/main" id="{37266B85-0BC5-DFF1-5505-8D6F752C57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7" name="Substituent număr diapozitiv 6">
            <a:extLst>
              <a:ext uri="{FF2B5EF4-FFF2-40B4-BE49-F238E27FC236}">
                <a16:creationId xmlns:a16="http://schemas.microsoft.com/office/drawing/2014/main" id="{F88A80C5-FA7C-772B-0F52-9DE5C13DC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40386-72A0-407A-9C66-982759A70621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0763805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ine cu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6420381C-1187-066D-5B44-37DC50F306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o-RO"/>
              <a:t>Faceți clic pentru a edita stilul de titlu coordonator</a:t>
            </a:r>
          </a:p>
        </p:txBody>
      </p:sp>
      <p:sp>
        <p:nvSpPr>
          <p:cNvPr id="3" name="Substituent imagine 2">
            <a:extLst>
              <a:ext uri="{FF2B5EF4-FFF2-40B4-BE49-F238E27FC236}">
                <a16:creationId xmlns:a16="http://schemas.microsoft.com/office/drawing/2014/main" id="{EB3BF1AB-9625-B960-1AD1-0A82B2E2DEA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o-RO"/>
          </a:p>
        </p:txBody>
      </p:sp>
      <p:sp>
        <p:nvSpPr>
          <p:cNvPr id="4" name="Substituent text 3">
            <a:extLst>
              <a:ext uri="{FF2B5EF4-FFF2-40B4-BE49-F238E27FC236}">
                <a16:creationId xmlns:a16="http://schemas.microsoft.com/office/drawing/2014/main" id="{D5564C4D-5843-6508-8891-CE87A2523A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5" name="Substituent dată 4">
            <a:extLst>
              <a:ext uri="{FF2B5EF4-FFF2-40B4-BE49-F238E27FC236}">
                <a16:creationId xmlns:a16="http://schemas.microsoft.com/office/drawing/2014/main" id="{ADCDFF1A-5508-6CA8-7AA8-FAFE8125A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166375-D9E5-44AE-B562-0C61F2F9F416}" type="datetimeFigureOut">
              <a:rPr lang="ro-RO" smtClean="0"/>
              <a:t>13.01.2023</a:t>
            </a:fld>
            <a:endParaRPr lang="ro-RO"/>
          </a:p>
        </p:txBody>
      </p:sp>
      <p:sp>
        <p:nvSpPr>
          <p:cNvPr id="6" name="Substituent subsol 5">
            <a:extLst>
              <a:ext uri="{FF2B5EF4-FFF2-40B4-BE49-F238E27FC236}">
                <a16:creationId xmlns:a16="http://schemas.microsoft.com/office/drawing/2014/main" id="{CAAC67B9-E947-00BB-1768-CC520A09EE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7" name="Substituent număr diapozitiv 6">
            <a:extLst>
              <a:ext uri="{FF2B5EF4-FFF2-40B4-BE49-F238E27FC236}">
                <a16:creationId xmlns:a16="http://schemas.microsoft.com/office/drawing/2014/main" id="{6B6DF03E-6F03-3752-5215-3ED68759EC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40386-72A0-407A-9C66-982759A70621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41896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titlu 1">
            <a:extLst>
              <a:ext uri="{FF2B5EF4-FFF2-40B4-BE49-F238E27FC236}">
                <a16:creationId xmlns:a16="http://schemas.microsoft.com/office/drawing/2014/main" id="{FC228235-748C-5521-D746-6E11881CA8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o-RO"/>
              <a:t>Faceți clic pentru a edita stilul de titlu coordonator</a:t>
            </a:r>
          </a:p>
        </p:txBody>
      </p:sp>
      <p:sp>
        <p:nvSpPr>
          <p:cNvPr id="3" name="Substituent text 2">
            <a:extLst>
              <a:ext uri="{FF2B5EF4-FFF2-40B4-BE49-F238E27FC236}">
                <a16:creationId xmlns:a16="http://schemas.microsoft.com/office/drawing/2014/main" id="{131CAA90-A392-F426-5117-47006AD645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</a:p>
        </p:txBody>
      </p:sp>
      <p:sp>
        <p:nvSpPr>
          <p:cNvPr id="4" name="Substituent dată 3">
            <a:extLst>
              <a:ext uri="{FF2B5EF4-FFF2-40B4-BE49-F238E27FC236}">
                <a16:creationId xmlns:a16="http://schemas.microsoft.com/office/drawing/2014/main" id="{A7CA4BD7-09C2-B19A-AD1A-AB15B8FFEB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166375-D9E5-44AE-B562-0C61F2F9F416}" type="datetimeFigureOut">
              <a:rPr lang="ro-RO" smtClean="0"/>
              <a:t>13.01.2023</a:t>
            </a:fld>
            <a:endParaRPr lang="ro-RO"/>
          </a:p>
        </p:txBody>
      </p:sp>
      <p:sp>
        <p:nvSpPr>
          <p:cNvPr id="5" name="Substituent subsol 4">
            <a:extLst>
              <a:ext uri="{FF2B5EF4-FFF2-40B4-BE49-F238E27FC236}">
                <a16:creationId xmlns:a16="http://schemas.microsoft.com/office/drawing/2014/main" id="{6B5F86F5-E471-07AB-F3FF-F7C1D621EA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o-RO"/>
          </a:p>
        </p:txBody>
      </p:sp>
      <p:sp>
        <p:nvSpPr>
          <p:cNvPr id="6" name="Substituent număr diapozitiv 5">
            <a:extLst>
              <a:ext uri="{FF2B5EF4-FFF2-40B4-BE49-F238E27FC236}">
                <a16:creationId xmlns:a16="http://schemas.microsoft.com/office/drawing/2014/main" id="{ADDC5C77-DBC9-FAE9-B049-4181E5CA4F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540386-72A0-407A-9C66-982759A70621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4295500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2.png"/><Relationship Id="rId4" Type="http://schemas.openxmlformats.org/officeDocument/2006/relationships/image" Target="../media/image12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2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2.png"/><Relationship Id="rId4" Type="http://schemas.openxmlformats.org/officeDocument/2006/relationships/image" Target="../media/image14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2.png"/><Relationship Id="rId4" Type="http://schemas.openxmlformats.org/officeDocument/2006/relationships/image" Target="../media/image6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5" Type="http://schemas.openxmlformats.org/officeDocument/2006/relationships/image" Target="../media/image2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video" Target="../media/media15.mp4"/><Relationship Id="rId7" Type="http://schemas.openxmlformats.org/officeDocument/2006/relationships/image" Target="../media/image16.jpg"/><Relationship Id="rId2" Type="http://schemas.microsoft.com/office/2007/relationships/media" Target="../media/media15.mp4"/><Relationship Id="rId1" Type="http://schemas.openxmlformats.org/officeDocument/2006/relationships/tags" Target="../tags/tag1.xml"/><Relationship Id="rId6" Type="http://schemas.openxmlformats.org/officeDocument/2006/relationships/slideLayout" Target="../slideLayouts/slideLayout7.xml"/><Relationship Id="rId5" Type="http://schemas.openxmlformats.org/officeDocument/2006/relationships/audio" Target="../media/media16.m4a"/><Relationship Id="rId4" Type="http://schemas.microsoft.com/office/2007/relationships/media" Target="../media/media16.m4a"/><Relationship Id="rId9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2.png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2.png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2.png"/><Relationship Id="rId4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2.png"/><Relationship Id="rId4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2.png"/><Relationship Id="rId4" Type="http://schemas.openxmlformats.org/officeDocument/2006/relationships/image" Target="../media/image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ine 2" descr="O imagine care conține text&#10;&#10;Descriere generată automat">
            <a:extLst>
              <a:ext uri="{FF2B5EF4-FFF2-40B4-BE49-F238E27FC236}">
                <a16:creationId xmlns:a16="http://schemas.microsoft.com/office/drawing/2014/main" id="{4131F3EA-6573-E26C-ABC7-31436042A7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1999" cy="6857999"/>
          </a:xfrm>
          <a:prstGeom prst="rect">
            <a:avLst/>
          </a:prstGeom>
        </p:spPr>
      </p:pic>
      <p:sp>
        <p:nvSpPr>
          <p:cNvPr id="4" name="CasetăText 3">
            <a:extLst>
              <a:ext uri="{FF2B5EF4-FFF2-40B4-BE49-F238E27FC236}">
                <a16:creationId xmlns:a16="http://schemas.microsoft.com/office/drawing/2014/main" id="{4BA52B07-DF92-5C68-0707-E866E8710C78}"/>
              </a:ext>
            </a:extLst>
          </p:cNvPr>
          <p:cNvSpPr txBox="1"/>
          <p:nvPr/>
        </p:nvSpPr>
        <p:spPr>
          <a:xfrm>
            <a:off x="407773" y="1772841"/>
            <a:ext cx="7970108" cy="17416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4800" b="1" dirty="0">
                <a:solidFill>
                  <a:schemeClr val="bg1"/>
                </a:solidFill>
              </a:rPr>
              <a:t>Asistent medical</a:t>
            </a:r>
          </a:p>
          <a:p>
            <a:pPr>
              <a:lnSpc>
                <a:spcPct val="150000"/>
              </a:lnSpc>
            </a:pPr>
            <a:r>
              <a:rPr lang="ro-RO" sz="4000" b="1" dirty="0">
                <a:solidFill>
                  <a:schemeClr val="bg2">
                    <a:lumMod val="50000"/>
                  </a:schemeClr>
                </a:solidFill>
              </a:rPr>
              <a:t>       </a:t>
            </a:r>
            <a:r>
              <a:rPr lang="ro-RO" sz="4400" b="1" dirty="0">
                <a:solidFill>
                  <a:schemeClr val="bg1"/>
                </a:solidFill>
              </a:rPr>
              <a:t>Detecția cancerului de sân</a:t>
            </a:r>
            <a:endParaRPr lang="ro-RO" sz="4000" b="1" dirty="0">
              <a:solidFill>
                <a:schemeClr val="bg1"/>
              </a:solidFill>
            </a:endParaRPr>
          </a:p>
        </p:txBody>
      </p:sp>
      <p:pic>
        <p:nvPicPr>
          <p:cNvPr id="29" name="Audio 28">
            <a:hlinkClick r:id="" action="ppaction://media"/>
            <a:extLst>
              <a:ext uri="{FF2B5EF4-FFF2-40B4-BE49-F238E27FC236}">
                <a16:creationId xmlns:a16="http://schemas.microsoft.com/office/drawing/2014/main" id="{51473D54-95B8-CAC1-B845-DABA7108AD4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00000" t="-90625" r="-200000" b="-90625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3609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276"/>
    </mc:Choice>
    <mc:Fallback>
      <p:transition spd="slow" advTm="102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9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ine 2">
            <a:extLst>
              <a:ext uri="{FF2B5EF4-FFF2-40B4-BE49-F238E27FC236}">
                <a16:creationId xmlns:a16="http://schemas.microsoft.com/office/drawing/2014/main" id="{F0C7B1F9-46E3-2D74-A8FC-262BCE4368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3489" y="1529291"/>
            <a:ext cx="7141986" cy="5035101"/>
          </a:xfrm>
          <a:prstGeom prst="rect">
            <a:avLst/>
          </a:prstGeom>
        </p:spPr>
      </p:pic>
      <p:sp>
        <p:nvSpPr>
          <p:cNvPr id="5" name="CasetăText 4">
            <a:extLst>
              <a:ext uri="{FF2B5EF4-FFF2-40B4-BE49-F238E27FC236}">
                <a16:creationId xmlns:a16="http://schemas.microsoft.com/office/drawing/2014/main" id="{67C0996F-8A14-D123-DE17-725864453FEC}"/>
              </a:ext>
            </a:extLst>
          </p:cNvPr>
          <p:cNvSpPr txBox="1"/>
          <p:nvPr/>
        </p:nvSpPr>
        <p:spPr>
          <a:xfrm>
            <a:off x="557212" y="293608"/>
            <a:ext cx="11077575" cy="7363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o-RO" sz="2000" dirty="0">
                <a:solidFill>
                  <a:schemeClr val="bg2">
                    <a:lumMod val="2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Practic, în prima parte imaginea se "mărește" (numărul de </a:t>
            </a:r>
            <a:r>
              <a:rPr lang="ro-RO" sz="2000" dirty="0" err="1">
                <a:solidFill>
                  <a:schemeClr val="bg2">
                    <a:lumMod val="2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feature</a:t>
            </a:r>
            <a:r>
              <a:rPr lang="ro-RO" sz="2000" dirty="0">
                <a:solidFill>
                  <a:schemeClr val="bg2">
                    <a:lumMod val="2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-uri se dublează la fiecare pas), iar în a doua parte ea se "micșorează" la loc (numărul de </a:t>
            </a:r>
            <a:r>
              <a:rPr lang="ro-RO" sz="2000" dirty="0" err="1">
                <a:solidFill>
                  <a:schemeClr val="bg2">
                    <a:lumMod val="2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feature</a:t>
            </a:r>
            <a:r>
              <a:rPr lang="ro-RO" sz="2000" dirty="0">
                <a:solidFill>
                  <a:schemeClr val="bg2">
                    <a:lumMod val="2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-uri se </a:t>
            </a:r>
            <a:r>
              <a:rPr lang="ro-RO" sz="2000" dirty="0" err="1">
                <a:solidFill>
                  <a:schemeClr val="bg2">
                    <a:lumMod val="2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contractează</a:t>
            </a:r>
            <a:r>
              <a:rPr lang="ro-RO" sz="2000" dirty="0">
                <a:solidFill>
                  <a:schemeClr val="bg2">
                    <a:lumMod val="2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).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D3DAC628-44B9-5A52-36E6-D20470828BE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8979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679"/>
    </mc:Choice>
    <mc:Fallback>
      <p:transition spd="slow" advTm="136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ine 2">
            <a:extLst>
              <a:ext uri="{FF2B5EF4-FFF2-40B4-BE49-F238E27FC236}">
                <a16:creationId xmlns:a16="http://schemas.microsoft.com/office/drawing/2014/main" id="{3098AFB2-81EB-982D-56CF-61A7BFDAD1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6321" y="192647"/>
            <a:ext cx="7519357" cy="6472706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BD070FDA-8CB9-7E65-1107-7460335F711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4659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879"/>
    </mc:Choice>
    <mc:Fallback>
      <p:transition spd="slow" advTm="118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ine 2">
            <a:extLst>
              <a:ext uri="{FF2B5EF4-FFF2-40B4-BE49-F238E27FC236}">
                <a16:creationId xmlns:a16="http://schemas.microsoft.com/office/drawing/2014/main" id="{826113E5-6A6A-D35C-17E9-4BCDD72376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38319"/>
          </a:xfrm>
          <a:prstGeom prst="rect">
            <a:avLst/>
          </a:prstGeom>
        </p:spPr>
      </p:pic>
      <p:sp>
        <p:nvSpPr>
          <p:cNvPr id="5" name="CasetăText 4">
            <a:extLst>
              <a:ext uri="{FF2B5EF4-FFF2-40B4-BE49-F238E27FC236}">
                <a16:creationId xmlns:a16="http://schemas.microsoft.com/office/drawing/2014/main" id="{84A4E9CA-31FA-FC30-D6E9-61B0CD943E26}"/>
              </a:ext>
            </a:extLst>
          </p:cNvPr>
          <p:cNvSpPr txBox="1"/>
          <p:nvPr/>
        </p:nvSpPr>
        <p:spPr>
          <a:xfrm>
            <a:off x="1061735" y="1182709"/>
            <a:ext cx="6419851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o-RO" sz="2000" dirty="0">
                <a:solidFill>
                  <a:schemeClr val="bg2">
                    <a:lumMod val="25000"/>
                  </a:schemeClr>
                </a:solidFill>
              </a:rPr>
              <a:t>- am folosit </a:t>
            </a:r>
            <a:r>
              <a:rPr lang="ro-RO" sz="2000" dirty="0" err="1">
                <a:solidFill>
                  <a:schemeClr val="bg2">
                    <a:lumMod val="25000"/>
                  </a:schemeClr>
                </a:solidFill>
              </a:rPr>
              <a:t>reţele</a:t>
            </a:r>
            <a:r>
              <a:rPr lang="ro-RO" sz="2000" dirty="0">
                <a:solidFill>
                  <a:schemeClr val="bg2">
                    <a:lumMod val="25000"/>
                  </a:schemeClr>
                </a:solidFill>
              </a:rPr>
              <a:t> neuronale </a:t>
            </a:r>
            <a:r>
              <a:rPr lang="ro-RO" sz="2000" dirty="0" err="1">
                <a:solidFill>
                  <a:schemeClr val="bg2">
                    <a:lumMod val="25000"/>
                  </a:schemeClr>
                </a:solidFill>
              </a:rPr>
              <a:t>convoluţionale</a:t>
            </a:r>
            <a:r>
              <a:rPr lang="ro-RO" sz="2000" dirty="0">
                <a:solidFill>
                  <a:schemeClr val="bg2">
                    <a:lumMod val="25000"/>
                  </a:schemeClr>
                </a:solidFill>
              </a:rPr>
              <a:t> (CNN)</a:t>
            </a:r>
          </a:p>
          <a:p>
            <a:r>
              <a:rPr lang="ro-RO" sz="2000" dirty="0">
                <a:solidFill>
                  <a:schemeClr val="bg2">
                    <a:lumMod val="25000"/>
                  </a:schemeClr>
                </a:solidFill>
              </a:rPr>
              <a:t>- am ales CNN, deoarece aveam nevoie de o imagine de                   </a:t>
            </a:r>
          </a:p>
          <a:p>
            <a:r>
              <a:rPr lang="ro-RO" sz="2000" dirty="0">
                <a:solidFill>
                  <a:schemeClr val="bg2">
                    <a:lumMod val="25000"/>
                  </a:schemeClr>
                </a:solidFill>
              </a:rPr>
              <a:t>ansamblu cât mai apropiată de cea percepută de om</a:t>
            </a:r>
          </a:p>
          <a:p>
            <a:r>
              <a:rPr lang="ro-RO" sz="2000" dirty="0">
                <a:solidFill>
                  <a:schemeClr val="bg2">
                    <a:lumMod val="25000"/>
                  </a:schemeClr>
                </a:solidFill>
              </a:rPr>
              <a:t>-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ro-RO" sz="2000" dirty="0">
                <a:solidFill>
                  <a:schemeClr val="bg2">
                    <a:lumMod val="25000"/>
                  </a:schemeClr>
                </a:solidFill>
              </a:rPr>
              <a:t>în CNN-ul folosit am aplicat 3 </a:t>
            </a:r>
            <a:r>
              <a:rPr lang="ro-RO" sz="2000" dirty="0" err="1">
                <a:solidFill>
                  <a:schemeClr val="bg2">
                    <a:lumMod val="25000"/>
                  </a:schemeClr>
                </a:solidFill>
              </a:rPr>
              <a:t>paşi</a:t>
            </a:r>
            <a:r>
              <a:rPr lang="ro-RO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ro-RO" sz="2000" dirty="0" err="1">
                <a:solidFill>
                  <a:schemeClr val="bg2">
                    <a:lumMod val="25000"/>
                  </a:schemeClr>
                </a:solidFill>
              </a:rPr>
              <a:t>importanţi</a:t>
            </a:r>
            <a:r>
              <a:rPr lang="ro-RO" sz="2000" dirty="0">
                <a:solidFill>
                  <a:schemeClr val="bg2">
                    <a:lumMod val="25000"/>
                  </a:schemeClr>
                </a:solidFill>
              </a:rPr>
              <a:t>: </a:t>
            </a:r>
            <a:r>
              <a:rPr lang="ro-RO" sz="2000" dirty="0" err="1">
                <a:solidFill>
                  <a:schemeClr val="bg2">
                    <a:lumMod val="25000"/>
                  </a:schemeClr>
                </a:solidFill>
              </a:rPr>
              <a:t>Convolution</a:t>
            </a:r>
            <a:r>
              <a:rPr lang="ro-RO" sz="2000" dirty="0">
                <a:solidFill>
                  <a:schemeClr val="bg2">
                    <a:lumMod val="25000"/>
                  </a:schemeClr>
                </a:solidFill>
              </a:rPr>
              <a:t>, Max </a:t>
            </a:r>
            <a:r>
              <a:rPr lang="ro-RO" sz="2000" dirty="0" err="1">
                <a:solidFill>
                  <a:schemeClr val="bg2">
                    <a:lumMod val="25000"/>
                  </a:schemeClr>
                </a:solidFill>
              </a:rPr>
              <a:t>Pooling</a:t>
            </a:r>
            <a:r>
              <a:rPr lang="ro-RO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ro-RO" sz="2000" dirty="0" err="1">
                <a:solidFill>
                  <a:schemeClr val="bg2">
                    <a:lumMod val="25000"/>
                  </a:schemeClr>
                </a:solidFill>
              </a:rPr>
              <a:t>şi</a:t>
            </a:r>
            <a:r>
              <a:rPr lang="ro-RO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ro-RO" sz="2000" dirty="0" err="1">
                <a:solidFill>
                  <a:schemeClr val="bg2">
                    <a:lumMod val="25000"/>
                  </a:schemeClr>
                </a:solidFill>
              </a:rPr>
              <a:t>Flattening</a:t>
            </a:r>
            <a:endParaRPr lang="ro-RO" sz="2000" dirty="0">
              <a:solidFill>
                <a:schemeClr val="bg2">
                  <a:lumMod val="25000"/>
                </a:schemeClr>
              </a:solidFill>
            </a:endParaRPr>
          </a:p>
        </p:txBody>
      </p:sp>
      <p:graphicFrame>
        <p:nvGraphicFramePr>
          <p:cNvPr id="7" name="Tabel 7">
            <a:extLst>
              <a:ext uri="{FF2B5EF4-FFF2-40B4-BE49-F238E27FC236}">
                <a16:creationId xmlns:a16="http://schemas.microsoft.com/office/drawing/2014/main" id="{DC66FA56-983F-9585-9575-F1D8DB97B5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6723657"/>
              </p:ext>
            </p:extLst>
          </p:nvPr>
        </p:nvGraphicFramePr>
        <p:xfrm>
          <a:off x="1280810" y="4170813"/>
          <a:ext cx="5981700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3900">
                  <a:extLst>
                    <a:ext uri="{9D8B030D-6E8A-4147-A177-3AD203B41FA5}">
                      <a16:colId xmlns:a16="http://schemas.microsoft.com/office/drawing/2014/main" val="439526660"/>
                    </a:ext>
                  </a:extLst>
                </a:gridCol>
                <a:gridCol w="1993900">
                  <a:extLst>
                    <a:ext uri="{9D8B030D-6E8A-4147-A177-3AD203B41FA5}">
                      <a16:colId xmlns:a16="http://schemas.microsoft.com/office/drawing/2014/main" val="3307643989"/>
                    </a:ext>
                  </a:extLst>
                </a:gridCol>
                <a:gridCol w="1993900">
                  <a:extLst>
                    <a:ext uri="{9D8B030D-6E8A-4147-A177-3AD203B41FA5}">
                      <a16:colId xmlns:a16="http://schemas.microsoft.com/office/drawing/2014/main" val="34162204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o-RO" dirty="0"/>
                        <a:t>Clasificare</a:t>
                      </a:r>
                      <a:endParaRPr lang="en-US" dirty="0"/>
                    </a:p>
                    <a:p>
                      <a:pPr algn="ctr"/>
                      <a:r>
                        <a:rPr lang="ro-RO" dirty="0"/>
                        <a:t>(măști reale)</a:t>
                      </a:r>
                    </a:p>
                  </a:txBody>
                  <a:tcPr>
                    <a:solidFill>
                      <a:srgbClr val="CC82A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dirty="0"/>
                        <a:t>Augmentat</a:t>
                      </a:r>
                    </a:p>
                  </a:txBody>
                  <a:tcPr>
                    <a:solidFill>
                      <a:srgbClr val="CC82A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dirty="0"/>
                        <a:t>Neaugmentat</a:t>
                      </a:r>
                    </a:p>
                  </a:txBody>
                  <a:tcPr>
                    <a:solidFill>
                      <a:srgbClr val="CC82A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94589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o-RO" b="1" dirty="0">
                          <a:solidFill>
                            <a:schemeClr val="bg1"/>
                          </a:solidFill>
                        </a:rPr>
                        <a:t>Acuratețe</a:t>
                      </a:r>
                    </a:p>
                  </a:txBody>
                  <a:tcPr>
                    <a:solidFill>
                      <a:srgbClr val="CC82A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b="1" dirty="0">
                          <a:solidFill>
                            <a:schemeClr val="bg1"/>
                          </a:solidFill>
                        </a:rPr>
                        <a:t>86%</a:t>
                      </a: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b="1" dirty="0">
                          <a:solidFill>
                            <a:schemeClr val="bg1"/>
                          </a:solidFill>
                        </a:rPr>
                        <a:t>65%</a:t>
                      </a: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0080829"/>
                  </a:ext>
                </a:extLst>
              </a:tr>
            </a:tbl>
          </a:graphicData>
        </a:graphic>
      </p:graphicFrame>
      <p:sp>
        <p:nvSpPr>
          <p:cNvPr id="16" name="CasetăText 15">
            <a:extLst>
              <a:ext uri="{FF2B5EF4-FFF2-40B4-BE49-F238E27FC236}">
                <a16:creationId xmlns:a16="http://schemas.microsoft.com/office/drawing/2014/main" id="{E20586C4-19E9-EA9A-C84E-82CCC811D0BD}"/>
              </a:ext>
            </a:extLst>
          </p:cNvPr>
          <p:cNvSpPr txBox="1"/>
          <p:nvPr/>
        </p:nvSpPr>
        <p:spPr>
          <a:xfrm>
            <a:off x="1280810" y="3199679"/>
            <a:ext cx="457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000" dirty="0">
                <a:solidFill>
                  <a:schemeClr val="bg2">
                    <a:lumMod val="25000"/>
                  </a:schemeClr>
                </a:solidFill>
              </a:rPr>
              <a:t>Mai jos, am prezentat rezultatele obținute în această etapă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:</a:t>
            </a:r>
            <a:endParaRPr lang="ro-RO" sz="20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9" name="CasetăText 18">
            <a:extLst>
              <a:ext uri="{FF2B5EF4-FFF2-40B4-BE49-F238E27FC236}">
                <a16:creationId xmlns:a16="http://schemas.microsoft.com/office/drawing/2014/main" id="{6DB2FF1A-82DD-D11D-BA83-E557E7C1CCBE}"/>
              </a:ext>
            </a:extLst>
          </p:cNvPr>
          <p:cNvSpPr txBox="1"/>
          <p:nvPr/>
        </p:nvSpPr>
        <p:spPr>
          <a:xfrm>
            <a:off x="1061735" y="309336"/>
            <a:ext cx="39293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4400" b="1" dirty="0">
                <a:solidFill>
                  <a:srgbClr val="CC82A5"/>
                </a:solidFill>
              </a:rPr>
              <a:t>Clasificare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A261D8A2-CABD-1E64-21C4-9FDC77564EF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2645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8497"/>
    </mc:Choice>
    <mc:Fallback>
      <p:transition spd="slow" advTm="384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el 7">
            <a:extLst>
              <a:ext uri="{FF2B5EF4-FFF2-40B4-BE49-F238E27FC236}">
                <a16:creationId xmlns:a16="http://schemas.microsoft.com/office/drawing/2014/main" id="{F9697771-982F-1E73-F811-C1179C4D9F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4417102"/>
              </p:ext>
            </p:extLst>
          </p:nvPr>
        </p:nvGraphicFramePr>
        <p:xfrm>
          <a:off x="2400300" y="2265501"/>
          <a:ext cx="7886700" cy="23269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38325">
                  <a:extLst>
                    <a:ext uri="{9D8B030D-6E8A-4147-A177-3AD203B41FA5}">
                      <a16:colId xmlns:a16="http://schemas.microsoft.com/office/drawing/2014/main" val="439526660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3307643989"/>
                    </a:ext>
                  </a:extLst>
                </a:gridCol>
                <a:gridCol w="1293495">
                  <a:extLst>
                    <a:ext uri="{9D8B030D-6E8A-4147-A177-3AD203B41FA5}">
                      <a16:colId xmlns:a16="http://schemas.microsoft.com/office/drawing/2014/main" val="1876499640"/>
                    </a:ext>
                  </a:extLst>
                </a:gridCol>
                <a:gridCol w="1577340">
                  <a:extLst>
                    <a:ext uri="{9D8B030D-6E8A-4147-A177-3AD203B41FA5}">
                      <a16:colId xmlns:a16="http://schemas.microsoft.com/office/drawing/2014/main" val="3647906314"/>
                    </a:ext>
                  </a:extLst>
                </a:gridCol>
                <a:gridCol w="1577340">
                  <a:extLst>
                    <a:ext uri="{9D8B030D-6E8A-4147-A177-3AD203B41FA5}">
                      <a16:colId xmlns:a16="http://schemas.microsoft.com/office/drawing/2014/main" val="3004330368"/>
                    </a:ext>
                  </a:extLst>
                </a:gridCol>
              </a:tblGrid>
              <a:tr h="562306">
                <a:tc rowSpan="2">
                  <a:txBody>
                    <a:bodyPr/>
                    <a:lstStyle/>
                    <a:p>
                      <a:pPr algn="ctr"/>
                      <a:r>
                        <a:rPr lang="ro-RO" dirty="0"/>
                        <a:t>Segmentare/</a:t>
                      </a:r>
                    </a:p>
                    <a:p>
                      <a:pPr algn="ctr"/>
                      <a:r>
                        <a:rPr lang="ro-RO" dirty="0"/>
                        <a:t>Clasificare</a:t>
                      </a:r>
                      <a:endParaRPr lang="en-US" dirty="0"/>
                    </a:p>
                    <a:p>
                      <a:pPr algn="ctr"/>
                      <a:endParaRPr lang="ro-RO" dirty="0"/>
                    </a:p>
                  </a:txBody>
                  <a:tcP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82A5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ro-RO" dirty="0"/>
                        <a:t>Augmentat</a:t>
                      </a:r>
                    </a:p>
                  </a:txBody>
                  <a:tcP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82A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o-RO" dirty="0"/>
                    </a:p>
                  </a:txBody>
                  <a:tcPr>
                    <a:solidFill>
                      <a:srgbClr val="CC82A5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ro-RO" dirty="0"/>
                        <a:t>Neaugmentat</a:t>
                      </a:r>
                    </a:p>
                  </a:txBody>
                  <a:tcP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82A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o-RO" dirty="0"/>
                    </a:p>
                  </a:txBody>
                  <a:tcP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82A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9458961"/>
                  </a:ext>
                </a:extLst>
              </a:tr>
              <a:tr h="340333">
                <a:tc vMerge="1">
                  <a:txBody>
                    <a:bodyPr/>
                    <a:lstStyle/>
                    <a:p>
                      <a:pPr algn="ctr"/>
                      <a:endParaRPr lang="ro-RO" dirty="0"/>
                    </a:p>
                  </a:txBody>
                  <a:tcPr>
                    <a:solidFill>
                      <a:srgbClr val="CC82A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dirty="0" err="1">
                          <a:solidFill>
                            <a:schemeClr val="bg1"/>
                          </a:solidFill>
                        </a:rPr>
                        <a:t>Train</a:t>
                      </a:r>
                      <a:endParaRPr lang="ro-RO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C82A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dirty="0">
                          <a:solidFill>
                            <a:schemeClr val="bg1"/>
                          </a:solidFill>
                        </a:rPr>
                        <a:t>Test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C82A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o-RO" dirty="0" err="1">
                          <a:solidFill>
                            <a:schemeClr val="bg1"/>
                          </a:solidFill>
                        </a:rPr>
                        <a:t>Train</a:t>
                      </a:r>
                      <a:endParaRPr lang="ro-RO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endParaRPr lang="ro-RO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C82A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o-RO" dirty="0">
                          <a:solidFill>
                            <a:schemeClr val="bg1"/>
                          </a:solidFill>
                        </a:rPr>
                        <a:t>Test</a:t>
                      </a:r>
                    </a:p>
                    <a:p>
                      <a:pPr algn="ctr"/>
                      <a:endParaRPr lang="ro-RO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C82A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4310065"/>
                  </a:ext>
                </a:extLst>
              </a:tr>
              <a:tr h="562306">
                <a:tc>
                  <a:txBody>
                    <a:bodyPr/>
                    <a:lstStyle/>
                    <a:p>
                      <a:pPr algn="ctr"/>
                      <a:r>
                        <a:rPr lang="ro-RO" b="1" dirty="0">
                          <a:solidFill>
                            <a:schemeClr val="bg1"/>
                          </a:solidFill>
                        </a:rPr>
                        <a:t>Augmentat</a:t>
                      </a: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C82A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b="1" dirty="0">
                          <a:solidFill>
                            <a:schemeClr val="bg1"/>
                          </a:solidFill>
                        </a:rPr>
                        <a:t>99.4%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b="1" dirty="0">
                          <a:solidFill>
                            <a:schemeClr val="bg1"/>
                          </a:solidFill>
                        </a:rPr>
                        <a:t>71.8%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b="1" dirty="0">
                          <a:solidFill>
                            <a:schemeClr val="bg1"/>
                          </a:solidFill>
                        </a:rPr>
                        <a:t>51.5%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b="1" dirty="0">
                          <a:solidFill>
                            <a:schemeClr val="bg1"/>
                          </a:solidFill>
                        </a:rPr>
                        <a:t>50%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0080829"/>
                  </a:ext>
                </a:extLst>
              </a:tr>
              <a:tr h="562306">
                <a:tc>
                  <a:txBody>
                    <a:bodyPr/>
                    <a:lstStyle/>
                    <a:p>
                      <a:pPr algn="ctr"/>
                      <a:r>
                        <a:rPr lang="ro-RO" b="1" dirty="0">
                          <a:solidFill>
                            <a:schemeClr val="bg1"/>
                          </a:solidFill>
                        </a:rPr>
                        <a:t>Neaugmentat</a:t>
                      </a:r>
                    </a:p>
                  </a:txBody>
                  <a:tcPr>
                    <a:solidFill>
                      <a:srgbClr val="CC82A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b="1" dirty="0">
                          <a:solidFill>
                            <a:schemeClr val="bg1"/>
                          </a:solidFill>
                        </a:rPr>
                        <a:t>57.2%</a:t>
                      </a: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b="1" dirty="0">
                          <a:solidFill>
                            <a:schemeClr val="bg1"/>
                          </a:solidFill>
                        </a:rPr>
                        <a:t>68.7%</a:t>
                      </a: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b="1" dirty="0">
                          <a:solidFill>
                            <a:schemeClr val="bg1"/>
                          </a:solidFill>
                        </a:rPr>
                        <a:t>60.3%</a:t>
                      </a: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b="1" dirty="0">
                          <a:solidFill>
                            <a:schemeClr val="bg1"/>
                          </a:solidFill>
                        </a:rPr>
                        <a:t>43.7%</a:t>
                      </a: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2207491"/>
                  </a:ext>
                </a:extLst>
              </a:tr>
            </a:tbl>
          </a:graphicData>
        </a:graphic>
      </p:graphicFrame>
      <p:sp>
        <p:nvSpPr>
          <p:cNvPr id="12" name="CasetăText 11">
            <a:extLst>
              <a:ext uri="{FF2B5EF4-FFF2-40B4-BE49-F238E27FC236}">
                <a16:creationId xmlns:a16="http://schemas.microsoft.com/office/drawing/2014/main" id="{CAA0D485-D5B5-E4C0-1E85-9AF7C5D13AE3}"/>
              </a:ext>
            </a:extLst>
          </p:cNvPr>
          <p:cNvSpPr txBox="1"/>
          <p:nvPr/>
        </p:nvSpPr>
        <p:spPr>
          <a:xfrm>
            <a:off x="2400300" y="804636"/>
            <a:ext cx="39293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4400" b="1" dirty="0">
                <a:solidFill>
                  <a:srgbClr val="CC82A5"/>
                </a:solidFill>
              </a:rPr>
              <a:t>Rezultate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0C276BEA-D996-9AF6-5F79-4B3E8922EC0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186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924"/>
    </mc:Choice>
    <mc:Fallback>
      <p:transition spd="slow" advTm="179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ine 2">
            <a:extLst>
              <a:ext uri="{FF2B5EF4-FFF2-40B4-BE49-F238E27FC236}">
                <a16:creationId xmlns:a16="http://schemas.microsoft.com/office/drawing/2014/main" id="{76476AA3-6A4B-D941-E121-8090A23133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734" y="190490"/>
            <a:ext cx="10581581" cy="6477019"/>
          </a:xfrm>
          <a:prstGeom prst="rect">
            <a:avLst/>
          </a:prstGeom>
        </p:spPr>
      </p:pic>
      <p:sp>
        <p:nvSpPr>
          <p:cNvPr id="5" name="CasetăText 4">
            <a:extLst>
              <a:ext uri="{FF2B5EF4-FFF2-40B4-BE49-F238E27FC236}">
                <a16:creationId xmlns:a16="http://schemas.microsoft.com/office/drawing/2014/main" id="{3A5FBC83-82A7-4ACB-C674-F91D4EC7832D}"/>
              </a:ext>
            </a:extLst>
          </p:cNvPr>
          <p:cNvSpPr txBox="1"/>
          <p:nvPr/>
        </p:nvSpPr>
        <p:spPr>
          <a:xfrm>
            <a:off x="1109359" y="190490"/>
            <a:ext cx="552956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4400" b="1" dirty="0" err="1">
                <a:solidFill>
                  <a:srgbClr val="CC82A5"/>
                </a:solidFill>
              </a:rPr>
              <a:t>Flow-ul</a:t>
            </a:r>
            <a:r>
              <a:rPr lang="ro-RO" sz="4400" b="1" dirty="0">
                <a:solidFill>
                  <a:srgbClr val="CC82A5"/>
                </a:solidFill>
              </a:rPr>
              <a:t> aplicației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634CC4E3-7C7D-CF94-9651-281601F1061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2876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336"/>
    </mc:Choice>
    <mc:Fallback>
      <p:transition spd="slow" advTm="273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ine 2">
            <a:extLst>
              <a:ext uri="{FF2B5EF4-FFF2-40B4-BE49-F238E27FC236}">
                <a16:creationId xmlns:a16="http://schemas.microsoft.com/office/drawing/2014/main" id="{C62EAA3A-6C12-9183-AC33-E9F7A9E82EC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420317" cy="6986428"/>
          </a:xfrm>
          <a:prstGeom prst="rect">
            <a:avLst/>
          </a:prstGeom>
        </p:spPr>
      </p:pic>
      <p:pic>
        <p:nvPicPr>
          <p:cNvPr id="4" name="demo">
            <a:hlinkClick r:id="" action="ppaction://media"/>
            <a:extLst>
              <a:ext uri="{FF2B5EF4-FFF2-40B4-BE49-F238E27FC236}">
                <a16:creationId xmlns:a16="http://schemas.microsoft.com/office/drawing/2014/main" id="{1275C8E3-C557-3BB8-6709-1A32381F394E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325033" y="922076"/>
            <a:ext cx="2772696" cy="5016608"/>
          </a:xfrm>
          <a:prstGeom prst="rect">
            <a:avLst/>
          </a:prstGeom>
        </p:spPr>
      </p:pic>
      <p:sp>
        <p:nvSpPr>
          <p:cNvPr id="5" name="CasetăText 4">
            <a:extLst>
              <a:ext uri="{FF2B5EF4-FFF2-40B4-BE49-F238E27FC236}">
                <a16:creationId xmlns:a16="http://schemas.microsoft.com/office/drawing/2014/main" id="{3BBCE98E-922B-2101-BEF6-E81CD08F69CF}"/>
              </a:ext>
            </a:extLst>
          </p:cNvPr>
          <p:cNvSpPr txBox="1"/>
          <p:nvPr/>
        </p:nvSpPr>
        <p:spPr>
          <a:xfrm>
            <a:off x="766460" y="2723772"/>
            <a:ext cx="39293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4400" b="1" dirty="0" err="1">
                <a:solidFill>
                  <a:schemeClr val="bg1"/>
                </a:solidFill>
              </a:rPr>
              <a:t>Demo</a:t>
            </a:r>
            <a:endParaRPr lang="ro-RO" sz="4400" b="1" dirty="0">
              <a:solidFill>
                <a:schemeClr val="bg1"/>
              </a:solidFill>
            </a:endParaRPr>
          </a:p>
        </p:txBody>
      </p:sp>
      <p:pic>
        <p:nvPicPr>
          <p:cNvPr id="16" name="Audio 15">
            <a:hlinkClick r:id="" action="ppaction://media"/>
            <a:extLst>
              <a:ext uri="{FF2B5EF4-FFF2-40B4-BE49-F238E27FC236}">
                <a16:creationId xmlns:a16="http://schemas.microsoft.com/office/drawing/2014/main" id="{E344D32E-6D82-D867-D59C-BFC1A97DD52A}"/>
              </a:ext>
            </a:extLst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784316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200"/>
    </mc:Choice>
    <mc:Fallback>
      <p:transition spd="slow" advTm="252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943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 isNarration="1"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3787" objId="4"/>
        <p14:stopEvt time="23231" objId="4"/>
      </p14:showEvt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448;p41">
            <a:extLst>
              <a:ext uri="{FF2B5EF4-FFF2-40B4-BE49-F238E27FC236}">
                <a16:creationId xmlns:a16="http://schemas.microsoft.com/office/drawing/2014/main" id="{B9344A21-1B86-782F-F369-8E7BE7B2683C}"/>
              </a:ext>
            </a:extLst>
          </p:cNvPr>
          <p:cNvGrpSpPr/>
          <p:nvPr/>
        </p:nvGrpSpPr>
        <p:grpSpPr>
          <a:xfrm>
            <a:off x="2429062" y="2220478"/>
            <a:ext cx="677006" cy="717564"/>
            <a:chOff x="1786339" y="1703401"/>
            <a:chExt cx="473400" cy="473400"/>
          </a:xfrm>
        </p:grpSpPr>
        <p:sp>
          <p:nvSpPr>
            <p:cNvPr id="7" name="Google Shape;449;p41">
              <a:extLst>
                <a:ext uri="{FF2B5EF4-FFF2-40B4-BE49-F238E27FC236}">
                  <a16:creationId xmlns:a16="http://schemas.microsoft.com/office/drawing/2014/main" id="{CCF10E3E-CD96-F591-61B7-F9F8DD0E120B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News Cycle"/>
                <a:ea typeface="News Cycle"/>
                <a:cs typeface="News Cycle"/>
                <a:sym typeface="News Cycle"/>
              </a:endParaRPr>
            </a:p>
          </p:txBody>
        </p:sp>
        <p:sp>
          <p:nvSpPr>
            <p:cNvPr id="8" name="Google Shape;450;p41">
              <a:extLst>
                <a:ext uri="{FF2B5EF4-FFF2-40B4-BE49-F238E27FC236}">
                  <a16:creationId xmlns:a16="http://schemas.microsoft.com/office/drawing/2014/main" id="{2E890548-AF95-7DB3-CF36-A134540A5E92}"/>
                </a:ext>
              </a:extLst>
            </p:cNvPr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dirty="0">
                  <a:solidFill>
                    <a:schemeClr val="dk2"/>
                  </a:solidFill>
                  <a:latin typeface="News Cycle"/>
                  <a:ea typeface="News Cycle"/>
                  <a:cs typeface="News Cycle"/>
                  <a:sym typeface="News Cycle"/>
                </a:rPr>
                <a:t>1</a:t>
              </a:r>
              <a:endParaRPr sz="1000" dirty="0">
                <a:solidFill>
                  <a:schemeClr val="dk2"/>
                </a:solidFill>
                <a:latin typeface="News Cycle"/>
                <a:ea typeface="News Cycle"/>
                <a:cs typeface="News Cycle"/>
                <a:sym typeface="News Cycle"/>
              </a:endParaRPr>
            </a:p>
          </p:txBody>
        </p:sp>
      </p:grpSp>
      <p:grpSp>
        <p:nvGrpSpPr>
          <p:cNvPr id="21" name="Google Shape;460;p41">
            <a:extLst>
              <a:ext uri="{FF2B5EF4-FFF2-40B4-BE49-F238E27FC236}">
                <a16:creationId xmlns:a16="http://schemas.microsoft.com/office/drawing/2014/main" id="{CF4D5DC7-412B-E1FE-2EFA-5E33ED536D46}"/>
              </a:ext>
            </a:extLst>
          </p:cNvPr>
          <p:cNvGrpSpPr/>
          <p:nvPr/>
        </p:nvGrpSpPr>
        <p:grpSpPr>
          <a:xfrm>
            <a:off x="3714681" y="4668928"/>
            <a:ext cx="747610" cy="835529"/>
            <a:chOff x="4852739" y="3576300"/>
            <a:chExt cx="473400" cy="473400"/>
          </a:xfrm>
        </p:grpSpPr>
        <p:sp>
          <p:nvSpPr>
            <p:cNvPr id="22" name="Google Shape;461;p41">
              <a:extLst>
                <a:ext uri="{FF2B5EF4-FFF2-40B4-BE49-F238E27FC236}">
                  <a16:creationId xmlns:a16="http://schemas.microsoft.com/office/drawing/2014/main" id="{E266E29D-F681-5006-1CC9-1F6953657453}"/>
                </a:ext>
              </a:extLst>
            </p:cNvPr>
            <p:cNvSpPr/>
            <p:nvPr/>
          </p:nvSpPr>
          <p:spPr>
            <a:xfrm rot="-2700000">
              <a:off x="4922067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latin typeface="News Cycle"/>
                <a:ea typeface="News Cycle"/>
                <a:cs typeface="News Cycle"/>
                <a:sym typeface="News Cycle"/>
              </a:endParaRPr>
            </a:p>
          </p:txBody>
        </p:sp>
        <p:sp>
          <p:nvSpPr>
            <p:cNvPr id="23" name="Google Shape;462;p41">
              <a:extLst>
                <a:ext uri="{FF2B5EF4-FFF2-40B4-BE49-F238E27FC236}">
                  <a16:creationId xmlns:a16="http://schemas.microsoft.com/office/drawing/2014/main" id="{6AC98C71-32E4-A77C-2782-B494813EEB92}"/>
                </a:ext>
              </a:extLst>
            </p:cNvPr>
            <p:cNvSpPr/>
            <p:nvPr/>
          </p:nvSpPr>
          <p:spPr>
            <a:xfrm flipH="1">
              <a:off x="5022389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dirty="0">
                  <a:solidFill>
                    <a:schemeClr val="dk2"/>
                  </a:solidFill>
                  <a:latin typeface="News Cycle"/>
                  <a:ea typeface="News Cycle"/>
                  <a:cs typeface="News Cycle"/>
                  <a:sym typeface="News Cycle"/>
                </a:rPr>
                <a:t>2</a:t>
              </a:r>
              <a:endParaRPr sz="1000" dirty="0">
                <a:solidFill>
                  <a:schemeClr val="dk2"/>
                </a:solidFill>
                <a:latin typeface="News Cycle"/>
                <a:ea typeface="News Cycle"/>
                <a:cs typeface="News Cycle"/>
                <a:sym typeface="News Cycle"/>
              </a:endParaRPr>
            </a:p>
          </p:txBody>
        </p:sp>
      </p:grpSp>
      <p:sp>
        <p:nvSpPr>
          <p:cNvPr id="37" name="CasetăText 36">
            <a:extLst>
              <a:ext uri="{FF2B5EF4-FFF2-40B4-BE49-F238E27FC236}">
                <a16:creationId xmlns:a16="http://schemas.microsoft.com/office/drawing/2014/main" id="{6163624E-FC40-0835-7995-09715B202158}"/>
              </a:ext>
            </a:extLst>
          </p:cNvPr>
          <p:cNvSpPr txBox="1"/>
          <p:nvPr/>
        </p:nvSpPr>
        <p:spPr>
          <a:xfrm>
            <a:off x="2161513" y="1779090"/>
            <a:ext cx="15268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400" dirty="0">
                <a:solidFill>
                  <a:schemeClr val="bg2">
                    <a:lumMod val="50000"/>
                  </a:schemeClr>
                </a:solidFill>
              </a:rPr>
              <a:t>Problemă</a:t>
            </a:r>
          </a:p>
        </p:txBody>
      </p:sp>
      <p:grpSp>
        <p:nvGrpSpPr>
          <p:cNvPr id="39" name="Google Shape;448;p41">
            <a:extLst>
              <a:ext uri="{FF2B5EF4-FFF2-40B4-BE49-F238E27FC236}">
                <a16:creationId xmlns:a16="http://schemas.microsoft.com/office/drawing/2014/main" id="{8CE5FD69-C24B-E131-BCD5-9EAD41B170D2}"/>
              </a:ext>
            </a:extLst>
          </p:cNvPr>
          <p:cNvGrpSpPr/>
          <p:nvPr/>
        </p:nvGrpSpPr>
        <p:grpSpPr>
          <a:xfrm>
            <a:off x="5152917" y="2315057"/>
            <a:ext cx="478715" cy="507394"/>
            <a:chOff x="1855667" y="1772729"/>
            <a:chExt cx="334744" cy="334744"/>
          </a:xfrm>
        </p:grpSpPr>
        <p:sp>
          <p:nvSpPr>
            <p:cNvPr id="40" name="Google Shape;449;p41">
              <a:extLst>
                <a:ext uri="{FF2B5EF4-FFF2-40B4-BE49-F238E27FC236}">
                  <a16:creationId xmlns:a16="http://schemas.microsoft.com/office/drawing/2014/main" id="{C1C02513-A9FE-EE0D-23D3-684E5E9D8792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News Cycle"/>
                <a:ea typeface="News Cycle"/>
                <a:cs typeface="News Cycle"/>
                <a:sym typeface="News Cycle"/>
              </a:endParaRPr>
            </a:p>
          </p:txBody>
        </p:sp>
        <p:sp>
          <p:nvSpPr>
            <p:cNvPr id="41" name="Google Shape;450;p41">
              <a:extLst>
                <a:ext uri="{FF2B5EF4-FFF2-40B4-BE49-F238E27FC236}">
                  <a16:creationId xmlns:a16="http://schemas.microsoft.com/office/drawing/2014/main" id="{F6E213FE-2AA7-A65B-A8B4-7687800C6642}"/>
                </a:ext>
              </a:extLst>
            </p:cNvPr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dirty="0">
                  <a:solidFill>
                    <a:schemeClr val="dk2"/>
                  </a:solidFill>
                  <a:latin typeface="News Cycle"/>
                  <a:ea typeface="News Cycle"/>
                  <a:cs typeface="News Cycle"/>
                  <a:sym typeface="News Cycle"/>
                </a:rPr>
                <a:t>3</a:t>
              </a:r>
              <a:endParaRPr sz="1000" dirty="0">
                <a:solidFill>
                  <a:schemeClr val="dk2"/>
                </a:solidFill>
                <a:latin typeface="News Cycle"/>
                <a:ea typeface="News Cycle"/>
                <a:cs typeface="News Cycle"/>
                <a:sym typeface="News Cycle"/>
              </a:endParaRPr>
            </a:p>
          </p:txBody>
        </p:sp>
      </p:grpSp>
      <p:sp>
        <p:nvSpPr>
          <p:cNvPr id="42" name="CasetăText 41">
            <a:extLst>
              <a:ext uri="{FF2B5EF4-FFF2-40B4-BE49-F238E27FC236}">
                <a16:creationId xmlns:a16="http://schemas.microsoft.com/office/drawing/2014/main" id="{A8983714-A12B-BE27-0EF0-49EA3A3D4933}"/>
              </a:ext>
            </a:extLst>
          </p:cNvPr>
          <p:cNvSpPr txBox="1"/>
          <p:nvPr/>
        </p:nvSpPr>
        <p:spPr>
          <a:xfrm>
            <a:off x="4810451" y="1738582"/>
            <a:ext cx="15268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chemeClr val="bg2">
                    <a:lumMod val="50000"/>
                  </a:schemeClr>
                </a:solidFill>
              </a:rPr>
              <a:t>Mindmap</a:t>
            </a:r>
            <a:endParaRPr lang="ro-RO" sz="2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3" name="CasetăText 42">
            <a:extLst>
              <a:ext uri="{FF2B5EF4-FFF2-40B4-BE49-F238E27FC236}">
                <a16:creationId xmlns:a16="http://schemas.microsoft.com/office/drawing/2014/main" id="{F1B9B3FE-89FE-3FD0-DA02-B230B800CC6D}"/>
              </a:ext>
            </a:extLst>
          </p:cNvPr>
          <p:cNvSpPr txBox="1"/>
          <p:nvPr/>
        </p:nvSpPr>
        <p:spPr>
          <a:xfrm>
            <a:off x="3176326" y="5384587"/>
            <a:ext cx="29317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400" dirty="0">
                <a:solidFill>
                  <a:schemeClr val="bg2">
                    <a:lumMod val="50000"/>
                  </a:schemeClr>
                </a:solidFill>
              </a:rPr>
              <a:t>Analiza SWOT</a:t>
            </a:r>
          </a:p>
        </p:txBody>
      </p:sp>
      <p:grpSp>
        <p:nvGrpSpPr>
          <p:cNvPr id="44" name="Google Shape;460;p41">
            <a:extLst>
              <a:ext uri="{FF2B5EF4-FFF2-40B4-BE49-F238E27FC236}">
                <a16:creationId xmlns:a16="http://schemas.microsoft.com/office/drawing/2014/main" id="{2008C621-2180-EC6A-501A-C9DB33B07D09}"/>
              </a:ext>
            </a:extLst>
          </p:cNvPr>
          <p:cNvGrpSpPr/>
          <p:nvPr/>
        </p:nvGrpSpPr>
        <p:grpSpPr>
          <a:xfrm>
            <a:off x="6560596" y="4724563"/>
            <a:ext cx="747610" cy="835529"/>
            <a:chOff x="4852739" y="3576300"/>
            <a:chExt cx="473400" cy="473400"/>
          </a:xfrm>
        </p:grpSpPr>
        <p:sp>
          <p:nvSpPr>
            <p:cNvPr id="45" name="Google Shape;461;p41">
              <a:extLst>
                <a:ext uri="{FF2B5EF4-FFF2-40B4-BE49-F238E27FC236}">
                  <a16:creationId xmlns:a16="http://schemas.microsoft.com/office/drawing/2014/main" id="{37122662-A2F3-A72F-4122-3E38E22C75F7}"/>
                </a:ext>
              </a:extLst>
            </p:cNvPr>
            <p:cNvSpPr/>
            <p:nvPr/>
          </p:nvSpPr>
          <p:spPr>
            <a:xfrm rot="-2700000">
              <a:off x="4922067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latin typeface="News Cycle"/>
                <a:ea typeface="News Cycle"/>
                <a:cs typeface="News Cycle"/>
                <a:sym typeface="News Cycle"/>
              </a:endParaRPr>
            </a:p>
          </p:txBody>
        </p:sp>
        <p:sp>
          <p:nvSpPr>
            <p:cNvPr id="46" name="Google Shape;462;p41">
              <a:extLst>
                <a:ext uri="{FF2B5EF4-FFF2-40B4-BE49-F238E27FC236}">
                  <a16:creationId xmlns:a16="http://schemas.microsoft.com/office/drawing/2014/main" id="{320E5990-E940-7A6F-928F-923C8DFB44FF}"/>
                </a:ext>
              </a:extLst>
            </p:cNvPr>
            <p:cNvSpPr/>
            <p:nvPr/>
          </p:nvSpPr>
          <p:spPr>
            <a:xfrm flipH="1">
              <a:off x="5022389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o-RO" sz="1000" dirty="0">
                  <a:solidFill>
                    <a:schemeClr val="dk2"/>
                  </a:solidFill>
                  <a:latin typeface="News Cycle"/>
                  <a:ea typeface="News Cycle"/>
                  <a:cs typeface="News Cycle"/>
                  <a:sym typeface="News Cycle"/>
                </a:rPr>
                <a:t>4</a:t>
              </a:r>
              <a:endParaRPr sz="1000" dirty="0">
                <a:solidFill>
                  <a:schemeClr val="dk2"/>
                </a:solidFill>
                <a:latin typeface="News Cycle"/>
                <a:ea typeface="News Cycle"/>
                <a:cs typeface="News Cycle"/>
                <a:sym typeface="News Cycle"/>
              </a:endParaRPr>
            </a:p>
          </p:txBody>
        </p:sp>
      </p:grpSp>
      <p:sp>
        <p:nvSpPr>
          <p:cNvPr id="47" name="CasetăText 46">
            <a:extLst>
              <a:ext uri="{FF2B5EF4-FFF2-40B4-BE49-F238E27FC236}">
                <a16:creationId xmlns:a16="http://schemas.microsoft.com/office/drawing/2014/main" id="{A239DD26-509D-E03E-3006-A81E538C2847}"/>
              </a:ext>
            </a:extLst>
          </p:cNvPr>
          <p:cNvSpPr txBox="1"/>
          <p:nvPr/>
        </p:nvSpPr>
        <p:spPr>
          <a:xfrm>
            <a:off x="6337323" y="5440222"/>
            <a:ext cx="15268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400" dirty="0">
                <a:solidFill>
                  <a:schemeClr val="bg2">
                    <a:lumMod val="50000"/>
                  </a:schemeClr>
                </a:solidFill>
              </a:rPr>
              <a:t>Rezultate</a:t>
            </a:r>
          </a:p>
        </p:txBody>
      </p:sp>
      <p:grpSp>
        <p:nvGrpSpPr>
          <p:cNvPr id="49" name="Google Shape;448;p41">
            <a:extLst>
              <a:ext uri="{FF2B5EF4-FFF2-40B4-BE49-F238E27FC236}">
                <a16:creationId xmlns:a16="http://schemas.microsoft.com/office/drawing/2014/main" id="{86B8422D-19A9-951F-F858-140C10B4532E}"/>
              </a:ext>
            </a:extLst>
          </p:cNvPr>
          <p:cNvGrpSpPr/>
          <p:nvPr/>
        </p:nvGrpSpPr>
        <p:grpSpPr>
          <a:xfrm>
            <a:off x="7840520" y="2230616"/>
            <a:ext cx="677006" cy="717564"/>
            <a:chOff x="1786339" y="1703401"/>
            <a:chExt cx="473400" cy="473400"/>
          </a:xfrm>
        </p:grpSpPr>
        <p:sp>
          <p:nvSpPr>
            <p:cNvPr id="50" name="Google Shape;449;p41">
              <a:extLst>
                <a:ext uri="{FF2B5EF4-FFF2-40B4-BE49-F238E27FC236}">
                  <a16:creationId xmlns:a16="http://schemas.microsoft.com/office/drawing/2014/main" id="{BFDC759C-F1AF-5339-FC29-3C735BF7E1D8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News Cycle"/>
                <a:ea typeface="News Cycle"/>
                <a:cs typeface="News Cycle"/>
                <a:sym typeface="News Cycle"/>
              </a:endParaRPr>
            </a:p>
          </p:txBody>
        </p:sp>
        <p:sp>
          <p:nvSpPr>
            <p:cNvPr id="51" name="Google Shape;450;p41">
              <a:extLst>
                <a:ext uri="{FF2B5EF4-FFF2-40B4-BE49-F238E27FC236}">
                  <a16:creationId xmlns:a16="http://schemas.microsoft.com/office/drawing/2014/main" id="{8712FDEB-C39B-406D-628A-9B2F9A6E2622}"/>
                </a:ext>
              </a:extLst>
            </p:cNvPr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o-RO" sz="1000" dirty="0">
                  <a:solidFill>
                    <a:schemeClr val="dk2"/>
                  </a:solidFill>
                  <a:latin typeface="News Cycle"/>
                  <a:ea typeface="News Cycle"/>
                  <a:cs typeface="News Cycle"/>
                  <a:sym typeface="News Cycle"/>
                </a:rPr>
                <a:t>5</a:t>
              </a:r>
              <a:endParaRPr sz="1000" dirty="0">
                <a:solidFill>
                  <a:schemeClr val="dk2"/>
                </a:solidFill>
                <a:latin typeface="News Cycle"/>
                <a:ea typeface="News Cycle"/>
                <a:cs typeface="News Cycle"/>
                <a:sym typeface="News Cycle"/>
              </a:endParaRPr>
            </a:p>
          </p:txBody>
        </p:sp>
      </p:grpSp>
      <p:sp>
        <p:nvSpPr>
          <p:cNvPr id="52" name="CasetăText 51">
            <a:extLst>
              <a:ext uri="{FF2B5EF4-FFF2-40B4-BE49-F238E27FC236}">
                <a16:creationId xmlns:a16="http://schemas.microsoft.com/office/drawing/2014/main" id="{56E0A14F-69C4-DA78-A4E3-8827A179B9AB}"/>
              </a:ext>
            </a:extLst>
          </p:cNvPr>
          <p:cNvSpPr txBox="1"/>
          <p:nvPr/>
        </p:nvSpPr>
        <p:spPr>
          <a:xfrm>
            <a:off x="7096164" y="1779090"/>
            <a:ext cx="23574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400" dirty="0">
                <a:solidFill>
                  <a:schemeClr val="bg2">
                    <a:lumMod val="50000"/>
                  </a:schemeClr>
                </a:solidFill>
              </a:rPr>
              <a:t>Aplicație mobilă</a:t>
            </a:r>
          </a:p>
        </p:txBody>
      </p:sp>
      <p:sp>
        <p:nvSpPr>
          <p:cNvPr id="53" name="CasetăText 52">
            <a:extLst>
              <a:ext uri="{FF2B5EF4-FFF2-40B4-BE49-F238E27FC236}">
                <a16:creationId xmlns:a16="http://schemas.microsoft.com/office/drawing/2014/main" id="{C5504CD4-FDC9-19D9-048E-B4446AD77997}"/>
              </a:ext>
            </a:extLst>
          </p:cNvPr>
          <p:cNvSpPr txBox="1"/>
          <p:nvPr/>
        </p:nvSpPr>
        <p:spPr>
          <a:xfrm>
            <a:off x="766392" y="227581"/>
            <a:ext cx="39293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4400" b="1" dirty="0" err="1">
                <a:solidFill>
                  <a:srgbClr val="CC82A5"/>
                </a:solidFill>
              </a:rPr>
              <a:t>Roadmap</a:t>
            </a:r>
            <a:endParaRPr lang="ro-RO" sz="4400" b="1" dirty="0">
              <a:solidFill>
                <a:srgbClr val="CC82A5"/>
              </a:solidFill>
            </a:endParaRPr>
          </a:p>
        </p:txBody>
      </p:sp>
      <p:pic>
        <p:nvPicPr>
          <p:cNvPr id="35" name="Audio 34">
            <a:hlinkClick r:id="" action="ppaction://media"/>
            <a:extLst>
              <a:ext uri="{FF2B5EF4-FFF2-40B4-BE49-F238E27FC236}">
                <a16:creationId xmlns:a16="http://schemas.microsoft.com/office/drawing/2014/main" id="{EDE959D7-0FBE-9F2A-04BB-518A36F8687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7985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712"/>
    </mc:Choice>
    <mc:Fallback>
      <p:transition spd="slow" advTm="157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tăText 3">
            <a:extLst>
              <a:ext uri="{FF2B5EF4-FFF2-40B4-BE49-F238E27FC236}">
                <a16:creationId xmlns:a16="http://schemas.microsoft.com/office/drawing/2014/main" id="{3A64F757-C74E-F47A-F772-A963A1079464}"/>
              </a:ext>
            </a:extLst>
          </p:cNvPr>
          <p:cNvSpPr txBox="1"/>
          <p:nvPr/>
        </p:nvSpPr>
        <p:spPr>
          <a:xfrm>
            <a:off x="557737" y="2085194"/>
            <a:ext cx="6531429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000" b="1" dirty="0">
                <a:solidFill>
                  <a:srgbClr val="CC82A5"/>
                </a:solidFill>
              </a:rPr>
              <a:t>Ce?</a:t>
            </a:r>
          </a:p>
          <a:p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- s</a:t>
            </a:r>
            <a:r>
              <a:rPr lang="ro-RO" sz="2000" dirty="0" err="1">
                <a:solidFill>
                  <a:schemeClr val="bg2">
                    <a:lumMod val="25000"/>
                  </a:schemeClr>
                </a:solidFill>
              </a:rPr>
              <a:t>egmentarea</a:t>
            </a:r>
            <a:r>
              <a:rPr lang="ro-RO" sz="2000" dirty="0">
                <a:solidFill>
                  <a:schemeClr val="bg2">
                    <a:lumMod val="25000"/>
                  </a:schemeClr>
                </a:solidFill>
              </a:rPr>
              <a:t> și clasificarea unei imagini </a:t>
            </a:r>
            <a:r>
              <a:rPr lang="ro-RO" sz="2000" dirty="0" err="1">
                <a:solidFill>
                  <a:schemeClr val="bg2">
                    <a:lumMod val="25000"/>
                  </a:schemeClr>
                </a:solidFill>
              </a:rPr>
              <a:t>ultrasound</a:t>
            </a:r>
            <a:endParaRPr lang="ro-RO" sz="2000" dirty="0">
              <a:solidFill>
                <a:schemeClr val="bg2">
                  <a:lumMod val="25000"/>
                </a:schemeClr>
              </a:solidFill>
            </a:endParaRPr>
          </a:p>
          <a:p>
            <a:endParaRPr lang="ro-RO" sz="2000" dirty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ro-RO" sz="2000" b="1" dirty="0">
                <a:solidFill>
                  <a:srgbClr val="CC82A5"/>
                </a:solidFill>
              </a:rPr>
              <a:t>De ce?</a:t>
            </a:r>
          </a:p>
          <a:p>
            <a:r>
              <a:rPr lang="en-US" sz="2000" dirty="0">
                <a:solidFill>
                  <a:schemeClr val="bg2">
                    <a:lumMod val="25000"/>
                  </a:scheme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- </a:t>
            </a:r>
            <a:r>
              <a:rPr lang="ro-RO" sz="2000" dirty="0">
                <a:solidFill>
                  <a:schemeClr val="bg2">
                    <a:lumMod val="25000"/>
                  </a:scheme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unul dintre factorii majori ai decesului în cazul femeilor</a:t>
            </a:r>
            <a:endParaRPr lang="en-US" sz="2000" dirty="0">
              <a:solidFill>
                <a:schemeClr val="bg2">
                  <a:lumMod val="25000"/>
                </a:schemeClr>
              </a:solidFill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2000" dirty="0">
                <a:solidFill>
                  <a:schemeClr val="bg2">
                    <a:lumMod val="25000"/>
                  </a:scheme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- </a:t>
            </a:r>
            <a:r>
              <a:rPr lang="ro-RO" sz="2000" dirty="0">
                <a:solidFill>
                  <a:schemeClr val="bg2">
                    <a:lumMod val="25000"/>
                  </a:scheme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1 din 39 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de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femei</a:t>
            </a:r>
            <a:r>
              <a:rPr lang="ro-RO" sz="2000" dirty="0">
                <a:solidFill>
                  <a:schemeClr val="bg2">
                    <a:lumMod val="25000"/>
                  </a:scheme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pierd lupta cu </a:t>
            </a:r>
            <a:r>
              <a:rPr lang="ro-RO" sz="2000" dirty="0" err="1">
                <a:solidFill>
                  <a:schemeClr val="bg2">
                    <a:lumMod val="25000"/>
                  </a:scheme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viaţa</a:t>
            </a:r>
            <a:r>
              <a:rPr lang="ro-RO" sz="2000" dirty="0">
                <a:solidFill>
                  <a:schemeClr val="bg2">
                    <a:lumMod val="25000"/>
                  </a:scheme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anual, la nivel global</a:t>
            </a:r>
            <a:endParaRPr lang="ro-RO" sz="2000" b="1" dirty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ro-RO" sz="2000" dirty="0">
                <a:solidFill>
                  <a:schemeClr val="bg2">
                    <a:lumMod val="25000"/>
                  </a:scheme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- al doilea cel mai letal tip de cancer la persoanele de sex feminin</a:t>
            </a:r>
            <a:endParaRPr lang="en-US" sz="2000" dirty="0">
              <a:solidFill>
                <a:schemeClr val="bg2">
                  <a:lumMod val="25000"/>
                </a:schemeClr>
              </a:solidFill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sz="2000" b="1" dirty="0">
              <a:solidFill>
                <a:schemeClr val="bg2">
                  <a:lumMod val="25000"/>
                </a:schemeClr>
              </a:solidFill>
              <a:cs typeface="Times New Roman" panose="02020603050405020304" pitchFamily="18" charset="0"/>
            </a:endParaRPr>
          </a:p>
          <a:p>
            <a:r>
              <a:rPr lang="ro-RO" sz="2000" b="1" dirty="0">
                <a:solidFill>
                  <a:srgbClr val="CC82A5"/>
                </a:solidFill>
              </a:rPr>
              <a:t>Cum?</a:t>
            </a:r>
            <a:endParaRPr lang="en-US" sz="2000" b="1" dirty="0">
              <a:solidFill>
                <a:srgbClr val="CC82A5"/>
              </a:solidFill>
            </a:endParaRPr>
          </a:p>
          <a:p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- </a:t>
            </a:r>
            <a:r>
              <a:rPr lang="ro-RO" sz="2000" dirty="0">
                <a:solidFill>
                  <a:schemeClr val="bg2">
                    <a:lumMod val="25000"/>
                  </a:schemeClr>
                </a:solidFill>
              </a:rPr>
              <a:t>a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lgoritmi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machine-learning: CNN,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UNet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, WGAN</a:t>
            </a:r>
            <a:endParaRPr lang="ro-RO" sz="20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" name="CasetăText 4">
            <a:extLst>
              <a:ext uri="{FF2B5EF4-FFF2-40B4-BE49-F238E27FC236}">
                <a16:creationId xmlns:a16="http://schemas.microsoft.com/office/drawing/2014/main" id="{F1869760-88F0-A738-35BF-EF85273731F4}"/>
              </a:ext>
            </a:extLst>
          </p:cNvPr>
          <p:cNvSpPr txBox="1"/>
          <p:nvPr/>
        </p:nvSpPr>
        <p:spPr>
          <a:xfrm>
            <a:off x="1153884" y="1019644"/>
            <a:ext cx="39293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4400" b="1" dirty="0">
                <a:solidFill>
                  <a:srgbClr val="CC82A5"/>
                </a:solidFill>
              </a:rPr>
              <a:t>Problemă</a:t>
            </a:r>
          </a:p>
        </p:txBody>
      </p:sp>
      <p:pic>
        <p:nvPicPr>
          <p:cNvPr id="14" name="Audio 13">
            <a:hlinkClick r:id="" action="ppaction://media"/>
            <a:extLst>
              <a:ext uri="{FF2B5EF4-FFF2-40B4-BE49-F238E27FC236}">
                <a16:creationId xmlns:a16="http://schemas.microsoft.com/office/drawing/2014/main" id="{30C8DF61-FCBE-04A7-53A9-47292CE4FBA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00000" t="-90625" r="-200000" b="-90625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4763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3677"/>
    </mc:Choice>
    <mc:Fallback>
      <p:transition spd="slow" advTm="536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ine 2">
            <a:extLst>
              <a:ext uri="{FF2B5EF4-FFF2-40B4-BE49-F238E27FC236}">
                <a16:creationId xmlns:a16="http://schemas.microsoft.com/office/drawing/2014/main" id="{96EC6CDE-9630-8532-D12B-5CE46BF44C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314633"/>
            <a:ext cx="12192001" cy="6858001"/>
          </a:xfrm>
          <a:prstGeom prst="rect">
            <a:avLst/>
          </a:prstGeom>
        </p:spPr>
      </p:pic>
      <p:sp>
        <p:nvSpPr>
          <p:cNvPr id="4" name="CasetăText 3">
            <a:extLst>
              <a:ext uri="{FF2B5EF4-FFF2-40B4-BE49-F238E27FC236}">
                <a16:creationId xmlns:a16="http://schemas.microsoft.com/office/drawing/2014/main" id="{989405DE-BD2A-8050-44CC-4B9A47C84A00}"/>
              </a:ext>
            </a:extLst>
          </p:cNvPr>
          <p:cNvSpPr txBox="1"/>
          <p:nvPr/>
        </p:nvSpPr>
        <p:spPr>
          <a:xfrm>
            <a:off x="1489586" y="1848464"/>
            <a:ext cx="3097162" cy="1711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50000"/>
              </a:lnSpc>
              <a:buFont typeface="Calibri" panose="020F0502020204030204" pitchFamily="34" charset="0"/>
              <a:buChar char="-"/>
            </a:pPr>
            <a:r>
              <a:rPr lang="ro-RO" dirty="0">
                <a:solidFill>
                  <a:schemeClr val="bg2">
                    <a:lumMod val="25000"/>
                  </a:schemeClr>
                </a:solidFill>
                <a:ea typeface="Calibri" panose="020F0502020204030204" pitchFamily="34" charset="0"/>
              </a:rPr>
              <a:t>a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effectLst/>
                <a:ea typeface="Calibri" panose="020F0502020204030204" pitchFamily="34" charset="0"/>
              </a:rPr>
              <a:t>curate</a:t>
            </a:r>
            <a:r>
              <a:rPr lang="ro-RO" sz="1800" dirty="0">
                <a:solidFill>
                  <a:schemeClr val="bg2">
                    <a:lumMod val="25000"/>
                  </a:schemeClr>
                </a:solidFill>
                <a:effectLst/>
                <a:ea typeface="Calibri" panose="020F0502020204030204" pitchFamily="34" charset="0"/>
              </a:rPr>
              <a:t>ț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effectLst/>
                <a:ea typeface="Calibri" panose="020F0502020204030204" pitchFamily="34" charset="0"/>
              </a:rPr>
              <a:t>e mare</a:t>
            </a:r>
            <a:endParaRPr lang="ro-RO" sz="1800" dirty="0">
              <a:solidFill>
                <a:schemeClr val="bg2">
                  <a:lumMod val="25000"/>
                </a:schemeClr>
              </a:solidFill>
              <a:effectLst/>
              <a:ea typeface="Calibri" panose="020F0502020204030204" pitchFamily="34" charset="0"/>
            </a:endParaRPr>
          </a:p>
          <a:p>
            <a:pPr marL="342900" lvl="0" indent="-342900">
              <a:lnSpc>
                <a:spcPct val="150000"/>
              </a:lnSpc>
              <a:buFont typeface="Calibri" panose="020F0502020204030204" pitchFamily="34" charset="0"/>
              <a:buChar char="-"/>
            </a:pP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effectLst/>
                <a:ea typeface="Calibri" panose="020F0502020204030204" pitchFamily="34" charset="0"/>
              </a:rPr>
              <a:t>algoritmi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effectLst/>
                <a:ea typeface="Calibri" panose="020F0502020204030204" pitchFamily="34" charset="0"/>
              </a:rPr>
              <a:t>moderni</a:t>
            </a:r>
            <a:endParaRPr lang="ro-RO" sz="1800" dirty="0">
              <a:solidFill>
                <a:schemeClr val="bg2">
                  <a:lumMod val="25000"/>
                </a:schemeClr>
              </a:solidFill>
              <a:effectLst/>
              <a:ea typeface="Calibri" panose="020F0502020204030204" pitchFamily="34" charset="0"/>
            </a:endParaRPr>
          </a:p>
          <a:p>
            <a:pPr marL="342900" lvl="0" indent="-342900">
              <a:lnSpc>
                <a:spcPct val="150000"/>
              </a:lnSpc>
              <a:buFont typeface="Calibri" panose="020F0502020204030204" pitchFamily="34" charset="0"/>
              <a:buChar char="-"/>
            </a:pPr>
            <a:r>
              <a:rPr lang="ro-RO" dirty="0">
                <a:solidFill>
                  <a:schemeClr val="bg2">
                    <a:lumMod val="25000"/>
                  </a:schemeClr>
                </a:solidFill>
                <a:ea typeface="Calibri" panose="020F0502020204030204" pitchFamily="34" charset="0"/>
              </a:rPr>
              <a:t>a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effectLst/>
                <a:ea typeface="Calibri" panose="020F0502020204030204" pitchFamily="34" charset="0"/>
              </a:rPr>
              <a:t>plica</a:t>
            </a:r>
            <a:r>
              <a:rPr lang="ro-RO" sz="1800" dirty="0">
                <a:solidFill>
                  <a:schemeClr val="bg2">
                    <a:lumMod val="25000"/>
                  </a:schemeClr>
                </a:solidFill>
                <a:effectLst/>
                <a:ea typeface="Calibri" panose="020F0502020204030204" pitchFamily="34" charset="0"/>
              </a:rPr>
              <a:t>ț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effectLst/>
                <a:ea typeface="Calibri" panose="020F0502020204030204" pitchFamily="34" charset="0"/>
              </a:rPr>
              <a:t>ie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effectLst/>
                <a:ea typeface="Calibri" panose="020F0502020204030204" pitchFamily="34" charset="0"/>
              </a:rPr>
              <a:t> u</a:t>
            </a:r>
            <a:r>
              <a:rPr lang="ro-RO" sz="1800" dirty="0">
                <a:solidFill>
                  <a:schemeClr val="bg2">
                    <a:lumMod val="25000"/>
                  </a:schemeClr>
                </a:solidFill>
                <a:effectLst/>
                <a:ea typeface="Calibri" panose="020F0502020204030204" pitchFamily="34" charset="0"/>
              </a:rPr>
              <a:t>ș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effectLst/>
                <a:ea typeface="Calibri" panose="020F0502020204030204" pitchFamily="34" charset="0"/>
              </a:rPr>
              <a:t>or de 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effectLst/>
                <a:ea typeface="Calibri" panose="020F0502020204030204" pitchFamily="34" charset="0"/>
              </a:rPr>
              <a:t>utilizat</a:t>
            </a:r>
            <a:endParaRPr lang="ro-RO" sz="1800" dirty="0">
              <a:solidFill>
                <a:schemeClr val="bg2">
                  <a:lumMod val="25000"/>
                </a:schemeClr>
              </a:solidFill>
              <a:effectLst/>
              <a:ea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endParaRPr lang="ro-RO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" name="CasetăText 4">
            <a:extLst>
              <a:ext uri="{FF2B5EF4-FFF2-40B4-BE49-F238E27FC236}">
                <a16:creationId xmlns:a16="http://schemas.microsoft.com/office/drawing/2014/main" id="{141FAC0D-5A80-2426-2A6F-07099F828625}"/>
              </a:ext>
            </a:extLst>
          </p:cNvPr>
          <p:cNvSpPr txBox="1"/>
          <p:nvPr/>
        </p:nvSpPr>
        <p:spPr>
          <a:xfrm>
            <a:off x="7561006" y="2025445"/>
            <a:ext cx="3470788" cy="17661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07000"/>
              </a:lnSpc>
              <a:spcAft>
                <a:spcPts val="800"/>
              </a:spcAft>
              <a:buFontTx/>
              <a:buChar char="-"/>
            </a:pP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imagini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ultrasound </a:t>
            </a:r>
            <a:r>
              <a:rPr lang="ro-RO" sz="1800" dirty="0">
                <a:solidFill>
                  <a:schemeClr val="bg2">
                    <a:lumMod val="25000"/>
                  </a:scheme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format care </a:t>
            </a:r>
            <a:r>
              <a:rPr lang="ro-RO" sz="1800" dirty="0">
                <a:solidFill>
                  <a:schemeClr val="bg2">
                    <a:lumMod val="25000"/>
                  </a:scheme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      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nu 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este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foarte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des 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folosit</a:t>
            </a:r>
            <a:endParaRPr lang="ro-RO" sz="1800" dirty="0">
              <a:solidFill>
                <a:schemeClr val="bg2">
                  <a:lumMod val="25000"/>
                </a:schemeClr>
              </a:solidFill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Tx/>
              <a:buChar char="-"/>
            </a:pPr>
            <a:r>
              <a:rPr lang="ro-RO" dirty="0">
                <a:solidFill>
                  <a:schemeClr val="bg2">
                    <a:lumMod val="25000"/>
                  </a:schemeClr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aplicație disponibilă doar pe mobile – versiune android</a:t>
            </a:r>
            <a:endParaRPr lang="ro-RO" sz="1800" dirty="0">
              <a:solidFill>
                <a:schemeClr val="bg2">
                  <a:lumMod val="25000"/>
                </a:schemeClr>
              </a:solidFill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</a:t>
            </a:r>
            <a:endParaRPr lang="ro-RO" dirty="0"/>
          </a:p>
        </p:txBody>
      </p:sp>
      <p:sp>
        <p:nvSpPr>
          <p:cNvPr id="6" name="CasetăText 5">
            <a:extLst>
              <a:ext uri="{FF2B5EF4-FFF2-40B4-BE49-F238E27FC236}">
                <a16:creationId xmlns:a16="http://schemas.microsoft.com/office/drawing/2014/main" id="{D2660A1E-906E-319D-4625-888485D0CB56}"/>
              </a:ext>
            </a:extLst>
          </p:cNvPr>
          <p:cNvSpPr txBox="1"/>
          <p:nvPr/>
        </p:nvSpPr>
        <p:spPr>
          <a:xfrm>
            <a:off x="1435508" y="3756476"/>
            <a:ext cx="3274144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50000"/>
              </a:lnSpc>
              <a:buFont typeface="Calibri" panose="020F0502020204030204" pitchFamily="34" charset="0"/>
              <a:buChar char="-"/>
            </a:pPr>
            <a:r>
              <a:rPr lang="ro-RO" sz="1800" dirty="0">
                <a:solidFill>
                  <a:schemeClr val="bg2">
                    <a:lumMod val="25000"/>
                  </a:schemeClr>
                </a:solidFill>
                <a:effectLst/>
                <a:ea typeface="Calibri" panose="020F0502020204030204" pitchFamily="34" charset="0"/>
              </a:rPr>
              <a:t>î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effectLst/>
                <a:ea typeface="Calibri" panose="020F0502020204030204" pitchFamily="34" charset="0"/>
              </a:rPr>
              <a:t>mbun</a:t>
            </a:r>
            <a:r>
              <a:rPr lang="ro-RO" sz="1800" dirty="0">
                <a:solidFill>
                  <a:schemeClr val="bg2">
                    <a:lumMod val="25000"/>
                  </a:schemeClr>
                </a:solidFill>
                <a:effectLst/>
                <a:ea typeface="Calibri" panose="020F0502020204030204" pitchFamily="34" charset="0"/>
              </a:rPr>
              <a:t>ă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effectLst/>
                <a:ea typeface="Calibri" panose="020F0502020204030204" pitchFamily="34" charset="0"/>
              </a:rPr>
              <a:t>t</a:t>
            </a:r>
            <a:r>
              <a:rPr lang="ro-RO" sz="1800" dirty="0" err="1">
                <a:solidFill>
                  <a:schemeClr val="bg2">
                    <a:lumMod val="25000"/>
                  </a:schemeClr>
                </a:solidFill>
                <a:effectLst/>
                <a:ea typeface="Calibri" panose="020F0502020204030204" pitchFamily="34" charset="0"/>
              </a:rPr>
              <a:t>ă</a:t>
            </a:r>
            <a:r>
              <a:rPr lang="ro-RO" dirty="0" err="1">
                <a:solidFill>
                  <a:schemeClr val="bg2">
                    <a:lumMod val="25000"/>
                  </a:schemeClr>
                </a:solidFill>
                <a:ea typeface="Calibri" panose="020F0502020204030204" pitchFamily="34" charset="0"/>
              </a:rPr>
              <a:t>ț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effectLst/>
                <a:ea typeface="Calibri" panose="020F0502020204030204" pitchFamily="34" charset="0"/>
              </a:rPr>
              <a:t>irea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effectLst/>
                <a:ea typeface="Calibri" panose="020F0502020204030204" pitchFamily="34" charset="0"/>
              </a:rPr>
              <a:t>aplica</a:t>
            </a:r>
            <a:r>
              <a:rPr lang="ro-RO" sz="1800" dirty="0">
                <a:solidFill>
                  <a:schemeClr val="bg2">
                    <a:lumMod val="25000"/>
                  </a:schemeClr>
                </a:solidFill>
                <a:effectLst/>
                <a:ea typeface="Calibri" panose="020F0502020204030204" pitchFamily="34" charset="0"/>
              </a:rPr>
              <a:t>ț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effectLst/>
                <a:ea typeface="Calibri" panose="020F0502020204030204" pitchFamily="34" charset="0"/>
              </a:rPr>
              <a:t>ie</a:t>
            </a:r>
            <a:r>
              <a:rPr lang="ro-RO" sz="1800" dirty="0">
                <a:solidFill>
                  <a:schemeClr val="bg2">
                    <a:lumMod val="25000"/>
                  </a:schemeClr>
                </a:solidFill>
                <a:effectLst/>
                <a:ea typeface="Calibri" panose="020F0502020204030204" pitchFamily="34" charset="0"/>
              </a:rPr>
              <a:t>i</a:t>
            </a:r>
          </a:p>
          <a:p>
            <a:pPr marL="342900" lvl="0" indent="-342900">
              <a:lnSpc>
                <a:spcPct val="150000"/>
              </a:lnSpc>
              <a:buFont typeface="Calibri" panose="020F0502020204030204" pitchFamily="34" charset="0"/>
              <a:buChar char="-"/>
            </a:pP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effectLst/>
                <a:ea typeface="Calibri" panose="020F0502020204030204" pitchFamily="34" charset="0"/>
              </a:rPr>
              <a:t>colectarea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effectLst/>
                <a:ea typeface="Calibri" panose="020F0502020204030204" pitchFamily="34" charset="0"/>
              </a:rPr>
              <a:t>mai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effectLst/>
                <a:ea typeface="Calibri" panose="020F0502020204030204" pitchFamily="34" charset="0"/>
              </a:rPr>
              <a:t>multor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effectLst/>
                <a:ea typeface="Calibri" panose="020F0502020204030204" pitchFamily="34" charset="0"/>
              </a:rPr>
              <a:t> date</a:t>
            </a:r>
            <a:endParaRPr lang="ro-RO" sz="1800" dirty="0">
              <a:solidFill>
                <a:schemeClr val="bg2">
                  <a:lumMod val="25000"/>
                </a:schemeClr>
              </a:solidFill>
              <a:effectLst/>
              <a:ea typeface="Calibri" panose="020F0502020204030204" pitchFamily="34" charset="0"/>
            </a:endParaRPr>
          </a:p>
          <a:p>
            <a:pPr marL="342900" lvl="0" indent="-342900">
              <a:lnSpc>
                <a:spcPct val="150000"/>
              </a:lnSpc>
              <a:buFont typeface="Calibri" panose="020F0502020204030204" pitchFamily="34" charset="0"/>
              <a:buChar char="-"/>
            </a:pP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effectLst/>
                <a:ea typeface="Calibri" panose="020F0502020204030204" pitchFamily="34" charset="0"/>
              </a:rPr>
              <a:t>rafinarea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effectLst/>
                <a:ea typeface="Calibri" panose="020F0502020204030204" pitchFamily="34" charset="0"/>
              </a:rPr>
              <a:t>algoritmului</a:t>
            </a:r>
            <a:endParaRPr lang="ro-RO" sz="1800" dirty="0">
              <a:solidFill>
                <a:schemeClr val="bg2">
                  <a:lumMod val="25000"/>
                </a:schemeClr>
              </a:solidFill>
              <a:effectLst/>
              <a:ea typeface="Calibri" panose="020F0502020204030204" pitchFamily="34" charset="0"/>
            </a:endParaRPr>
          </a:p>
          <a:p>
            <a:endParaRPr lang="ro-RO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7" name="CasetăText 6">
            <a:extLst>
              <a:ext uri="{FF2B5EF4-FFF2-40B4-BE49-F238E27FC236}">
                <a16:creationId xmlns:a16="http://schemas.microsoft.com/office/drawing/2014/main" id="{49A3EF09-0B7E-156E-C968-6CF1F25D1EE7}"/>
              </a:ext>
            </a:extLst>
          </p:cNvPr>
          <p:cNvSpPr txBox="1"/>
          <p:nvPr/>
        </p:nvSpPr>
        <p:spPr>
          <a:xfrm>
            <a:off x="7561006" y="3733194"/>
            <a:ext cx="3716595" cy="2056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o-RO" dirty="0">
                <a:solidFill>
                  <a:schemeClr val="bg2">
                    <a:lumMod val="25000"/>
                  </a:scheme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-  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reticen</a:t>
            </a:r>
            <a:r>
              <a:rPr lang="ro-RO" dirty="0">
                <a:solidFill>
                  <a:schemeClr val="bg2">
                    <a:lumMod val="25000"/>
                  </a:scheme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ț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a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pacien</a:t>
            </a:r>
            <a:r>
              <a:rPr lang="ro-RO" dirty="0">
                <a:solidFill>
                  <a:schemeClr val="bg2">
                    <a:lumMod val="25000"/>
                  </a:scheme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ț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ilor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 la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folosirea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datelor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personale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o-RO" dirty="0">
                <a:solidFill>
                  <a:schemeClr val="bg2">
                    <a:lumMod val="25000"/>
                  </a:schemeClr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î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n scop public</a:t>
            </a:r>
            <a:endParaRPr lang="ro-RO" dirty="0">
              <a:solidFill>
                <a:schemeClr val="bg2">
                  <a:lumMod val="25000"/>
                </a:schemeClr>
              </a:solidFill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o-RO" dirty="0">
                <a:solidFill>
                  <a:schemeClr val="bg2">
                    <a:lumMod val="25000"/>
                  </a:scheme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-  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reticen</a:t>
            </a:r>
            <a:r>
              <a:rPr lang="ro-RO" dirty="0">
                <a:solidFill>
                  <a:schemeClr val="bg2">
                    <a:lumMod val="25000"/>
                  </a:scheme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ț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a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doctorilor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o-RO" dirty="0">
                <a:solidFill>
                  <a:schemeClr val="bg2">
                    <a:lumMod val="25000"/>
                  </a:schemeClr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î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n a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folosi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o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aplica</a:t>
            </a:r>
            <a:r>
              <a:rPr lang="ro-RO" dirty="0">
                <a:solidFill>
                  <a:schemeClr val="bg2">
                    <a:lumMod val="25000"/>
                  </a:schemeClr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ț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ie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care se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bazeaz</a:t>
            </a:r>
            <a:r>
              <a:rPr lang="ro-RO" dirty="0">
                <a:solidFill>
                  <a:schemeClr val="bg2">
                    <a:lumMod val="25000"/>
                  </a:scheme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ă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pe un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algoritm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inteligent</a:t>
            </a:r>
            <a:endParaRPr lang="ro-RO" dirty="0">
              <a:solidFill>
                <a:schemeClr val="bg2">
                  <a:lumMod val="25000"/>
                </a:schemeClr>
              </a:solidFill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ro-RO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687F2F7C-DC02-731E-A8C6-F33A4797B62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8445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8908"/>
    </mc:Choice>
    <mc:Fallback>
      <p:transition spd="slow" advTm="389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tăText 5">
            <a:extLst>
              <a:ext uri="{FF2B5EF4-FFF2-40B4-BE49-F238E27FC236}">
                <a16:creationId xmlns:a16="http://schemas.microsoft.com/office/drawing/2014/main" id="{92CA7283-1405-89AC-52FB-EF836D996039}"/>
              </a:ext>
            </a:extLst>
          </p:cNvPr>
          <p:cNvSpPr txBox="1"/>
          <p:nvPr/>
        </p:nvSpPr>
        <p:spPr>
          <a:xfrm>
            <a:off x="2274762" y="978484"/>
            <a:ext cx="528624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lipsa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seturilor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mari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de date, av</a:t>
            </a:r>
            <a:r>
              <a:rPr lang="ro-RO" sz="2000" dirty="0">
                <a:solidFill>
                  <a:schemeClr val="bg2">
                    <a:lumMod val="25000"/>
                  </a:schemeClr>
                </a:solidFill>
              </a:rPr>
              <a:t>â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nd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ro-RO" sz="2000" dirty="0">
                <a:solidFill>
                  <a:schemeClr val="bg2">
                    <a:lumMod val="25000"/>
                  </a:schemeClr>
                </a:solidFill>
              </a:rPr>
              <a:t>î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n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vedere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reticen</a:t>
            </a:r>
            <a:r>
              <a:rPr lang="ro-RO" sz="2000" dirty="0">
                <a:solidFill>
                  <a:schemeClr val="bg2">
                    <a:lumMod val="25000"/>
                  </a:schemeClr>
                </a:solidFill>
              </a:rPr>
              <a:t>ț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a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pacien</a:t>
            </a:r>
            <a:r>
              <a:rPr lang="ro-RO" sz="2000" dirty="0">
                <a:solidFill>
                  <a:schemeClr val="bg2">
                    <a:lumMod val="25000"/>
                  </a:schemeClr>
                </a:solidFill>
              </a:rPr>
              <a:t>ț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ilor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la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folosirea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datelor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personale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ro-RO" sz="2000" dirty="0">
                <a:solidFill>
                  <a:schemeClr val="bg2">
                    <a:lumMod val="25000"/>
                  </a:schemeClr>
                </a:solidFill>
              </a:rPr>
              <a:t>î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n scop public</a:t>
            </a:r>
          </a:p>
          <a:p>
            <a:pPr marL="285750" indent="-285750">
              <a:buFontTx/>
              <a:buChar char="-"/>
            </a:pP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necesitatea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unui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algoritm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performant</a:t>
            </a:r>
          </a:p>
          <a:p>
            <a:pPr marL="285750" indent="-285750">
              <a:buFontTx/>
              <a:buChar char="-"/>
            </a:pP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putere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mare de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procesare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</a:p>
        </p:txBody>
      </p:sp>
      <p:sp>
        <p:nvSpPr>
          <p:cNvPr id="8" name="CasetăText 7">
            <a:extLst>
              <a:ext uri="{FF2B5EF4-FFF2-40B4-BE49-F238E27FC236}">
                <a16:creationId xmlns:a16="http://schemas.microsoft.com/office/drawing/2014/main" id="{B0193AFD-8D8E-C63B-A0D1-CE5B35A14994}"/>
              </a:ext>
            </a:extLst>
          </p:cNvPr>
          <p:cNvSpPr txBox="1"/>
          <p:nvPr/>
        </p:nvSpPr>
        <p:spPr>
          <a:xfrm>
            <a:off x="2274763" y="3842595"/>
            <a:ext cx="5669702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am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folosit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augmentare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pentru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a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extinde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ro-RO" sz="2000" dirty="0">
                <a:solidFill>
                  <a:schemeClr val="bg2">
                    <a:lumMod val="25000"/>
                  </a:schemeClr>
                </a:solidFill>
              </a:rPr>
              <a:t>ș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i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echilibra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setul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de date</a:t>
            </a:r>
          </a:p>
          <a:p>
            <a:pPr marL="285750" indent="-285750">
              <a:buFontTx/>
              <a:buChar char="-"/>
            </a:pP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folosirea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unor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algoritmi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cu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rezultate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pozitive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dovedite</a:t>
            </a:r>
            <a:endParaRPr lang="en-US" sz="2000" dirty="0">
              <a:solidFill>
                <a:schemeClr val="bg2">
                  <a:lumMod val="25000"/>
                </a:schemeClr>
              </a:solidFill>
            </a:endParaRPr>
          </a:p>
          <a:p>
            <a:pPr marL="285750" indent="-285750">
              <a:buFontTx/>
              <a:buChar char="-"/>
            </a:pP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accelerator online (Kaggle)</a:t>
            </a:r>
          </a:p>
          <a:p>
            <a:pPr marL="285750" indent="-285750">
              <a:buFontTx/>
              <a:buChar char="-"/>
            </a:pPr>
            <a:endParaRPr lang="ro-RO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asetăText 8">
            <a:extLst>
              <a:ext uri="{FF2B5EF4-FFF2-40B4-BE49-F238E27FC236}">
                <a16:creationId xmlns:a16="http://schemas.microsoft.com/office/drawing/2014/main" id="{F53D94B1-6ABB-1AFF-421C-75E534311756}"/>
              </a:ext>
            </a:extLst>
          </p:cNvPr>
          <p:cNvSpPr txBox="1"/>
          <p:nvPr/>
        </p:nvSpPr>
        <p:spPr>
          <a:xfrm>
            <a:off x="2274763" y="178949"/>
            <a:ext cx="39293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4400" b="1" dirty="0">
                <a:solidFill>
                  <a:srgbClr val="CC82A5"/>
                </a:solidFill>
              </a:rPr>
              <a:t>Provocări</a:t>
            </a:r>
          </a:p>
        </p:txBody>
      </p:sp>
      <p:sp>
        <p:nvSpPr>
          <p:cNvPr id="10" name="CasetăText 9">
            <a:extLst>
              <a:ext uri="{FF2B5EF4-FFF2-40B4-BE49-F238E27FC236}">
                <a16:creationId xmlns:a16="http://schemas.microsoft.com/office/drawing/2014/main" id="{C90756B1-173F-E2BE-63F4-DBE2C7F8E036}"/>
              </a:ext>
            </a:extLst>
          </p:cNvPr>
          <p:cNvSpPr txBox="1"/>
          <p:nvPr/>
        </p:nvSpPr>
        <p:spPr>
          <a:xfrm>
            <a:off x="2274763" y="2841427"/>
            <a:ext cx="39293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4400" b="1" dirty="0">
                <a:solidFill>
                  <a:srgbClr val="CC82A5"/>
                </a:solidFill>
              </a:rPr>
              <a:t>Soluții</a:t>
            </a:r>
          </a:p>
        </p:txBody>
      </p:sp>
      <p:pic>
        <p:nvPicPr>
          <p:cNvPr id="18" name="Audio 17">
            <a:hlinkClick r:id="" action="ppaction://media"/>
            <a:extLst>
              <a:ext uri="{FF2B5EF4-FFF2-40B4-BE49-F238E27FC236}">
                <a16:creationId xmlns:a16="http://schemas.microsoft.com/office/drawing/2014/main" id="{D961BF6C-82F9-6A18-079E-2D1C98195FC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4613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8731"/>
    </mc:Choice>
    <mc:Fallback>
      <p:transition spd="slow" advTm="587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Audio 23">
            <a:hlinkClick r:id="" action="ppaction://media"/>
            <a:extLst>
              <a:ext uri="{FF2B5EF4-FFF2-40B4-BE49-F238E27FC236}">
                <a16:creationId xmlns:a16="http://schemas.microsoft.com/office/drawing/2014/main" id="{D969F50E-4F82-8B40-28E2-69E4A340CD2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1438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937"/>
    </mc:Choice>
    <mc:Fallback>
      <p:transition spd="slow" advTm="99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Dreptunghi: colțuri rotunjite 15">
            <a:extLst>
              <a:ext uri="{FF2B5EF4-FFF2-40B4-BE49-F238E27FC236}">
                <a16:creationId xmlns:a16="http://schemas.microsoft.com/office/drawing/2014/main" id="{22748C86-8171-4362-AA88-DBE926170DE7}"/>
              </a:ext>
            </a:extLst>
          </p:cNvPr>
          <p:cNvSpPr/>
          <p:nvPr/>
        </p:nvSpPr>
        <p:spPr>
          <a:xfrm>
            <a:off x="697326" y="4661451"/>
            <a:ext cx="4541424" cy="1828800"/>
          </a:xfrm>
          <a:prstGeom prst="roundRect">
            <a:avLst/>
          </a:prstGeom>
          <a:solidFill>
            <a:srgbClr val="CC82A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6" name="CasetăText 5">
            <a:extLst>
              <a:ext uri="{FF2B5EF4-FFF2-40B4-BE49-F238E27FC236}">
                <a16:creationId xmlns:a16="http://schemas.microsoft.com/office/drawing/2014/main" id="{295A7201-1096-BF67-BC63-F8B37194D448}"/>
              </a:ext>
            </a:extLst>
          </p:cNvPr>
          <p:cNvSpPr txBox="1"/>
          <p:nvPr/>
        </p:nvSpPr>
        <p:spPr>
          <a:xfrm>
            <a:off x="391525" y="1951425"/>
            <a:ext cx="7019925" cy="19295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o-RO" sz="20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     </a:t>
            </a:r>
            <a:r>
              <a:rPr lang="en-US" sz="2000" b="1" dirty="0">
                <a:solidFill>
                  <a:srgbClr val="CC82A5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</a:t>
            </a:r>
            <a:r>
              <a:rPr lang="en-US" sz="2000" b="1" dirty="0">
                <a:solidFill>
                  <a:srgbClr val="CC82A5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 </a:t>
            </a:r>
            <a:r>
              <a:rPr lang="en-US" sz="2000" b="1" dirty="0" err="1">
                <a:solidFill>
                  <a:srgbClr val="CC82A5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ce</a:t>
            </a:r>
            <a:r>
              <a:rPr lang="en-US" sz="2000" b="1" dirty="0">
                <a:solidFill>
                  <a:srgbClr val="CC82A5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?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vem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un set de date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limitat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o-RO" sz="20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ș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dezechilibrat</a:t>
            </a:r>
            <a:endParaRPr lang="ro-RO" sz="2000" dirty="0">
              <a:solidFill>
                <a:schemeClr val="bg2">
                  <a:lumMod val="2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Tx/>
              <a:buChar char="-"/>
            </a:pPr>
            <a:r>
              <a:rPr lang="ro-RO" sz="2000" dirty="0">
                <a:solidFill>
                  <a:schemeClr val="bg2">
                    <a:lumMod val="2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creare de noi </a:t>
            </a:r>
            <a:r>
              <a:rPr lang="ro-RO" sz="2000" dirty="0" err="1">
                <a:solidFill>
                  <a:schemeClr val="bg2">
                    <a:lumMod val="2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eşantioane</a:t>
            </a:r>
            <a:r>
              <a:rPr lang="ro-RO" sz="2000" dirty="0">
                <a:solidFill>
                  <a:schemeClr val="bg2">
                    <a:lumMod val="2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de input-uri prin manipularea datelor originale existente</a:t>
            </a:r>
            <a:endParaRPr lang="ro-RO" sz="2000" dirty="0">
              <a:solidFill>
                <a:schemeClr val="bg2">
                  <a:lumMod val="2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Tx/>
              <a:buChar char="-"/>
            </a:pP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WGAN </a:t>
            </a:r>
            <a:r>
              <a:rPr lang="ro-RO" sz="2000" dirty="0">
                <a:solidFill>
                  <a:schemeClr val="bg2">
                    <a:lumMod val="2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ro-RO" sz="2000" dirty="0" err="1">
                <a:solidFill>
                  <a:schemeClr val="bg2">
                    <a:lumMod val="2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Reţele</a:t>
            </a:r>
            <a:r>
              <a:rPr lang="ro-RO" sz="2000" dirty="0">
                <a:solidFill>
                  <a:schemeClr val="bg2">
                    <a:lumMod val="2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o-RO" sz="2000" dirty="0" err="1">
                <a:solidFill>
                  <a:schemeClr val="bg2">
                    <a:lumMod val="2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Adversiale</a:t>
            </a:r>
            <a:r>
              <a:rPr lang="ro-RO" sz="2000" dirty="0">
                <a:solidFill>
                  <a:schemeClr val="bg2">
                    <a:lumMod val="2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Generative)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ro-RO" sz="2000" dirty="0">
                <a:solidFill>
                  <a:schemeClr val="bg2">
                    <a:lumMod val="2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compus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</a:t>
            </a:r>
            <a:r>
              <a:rPr lang="ro-RO" sz="2000" dirty="0">
                <a:solidFill>
                  <a:schemeClr val="bg2">
                    <a:lumMod val="2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din două părți importante: Generator </a:t>
            </a:r>
            <a:r>
              <a:rPr lang="ro-RO" sz="2000" dirty="0" err="1">
                <a:solidFill>
                  <a:schemeClr val="bg2">
                    <a:lumMod val="2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şi</a:t>
            </a:r>
            <a:r>
              <a:rPr lang="ro-RO" sz="2000" dirty="0">
                <a:solidFill>
                  <a:schemeClr val="bg2">
                    <a:lumMod val="2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Discriminator.</a:t>
            </a:r>
            <a:endParaRPr lang="en-US" sz="2000" dirty="0">
              <a:solidFill>
                <a:schemeClr val="bg2">
                  <a:lumMod val="2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0" name="Imagine 9" descr="O imagine care conține text, cer de noapte&#10;&#10;Descriere generată automat">
            <a:extLst>
              <a:ext uri="{FF2B5EF4-FFF2-40B4-BE49-F238E27FC236}">
                <a16:creationId xmlns:a16="http://schemas.microsoft.com/office/drawing/2014/main" id="{66DB8CD2-8DA5-8BBE-1810-65AD5C3C3E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2112" y="4785667"/>
            <a:ext cx="1219200" cy="1219200"/>
          </a:xfrm>
          <a:prstGeom prst="rect">
            <a:avLst/>
          </a:prstGeom>
        </p:spPr>
      </p:pic>
      <p:pic>
        <p:nvPicPr>
          <p:cNvPr id="12" name="Imagine 11" descr="O imagine care conține text, apus, cer de noapte&#10;&#10;Descriere generată automat">
            <a:extLst>
              <a:ext uri="{FF2B5EF4-FFF2-40B4-BE49-F238E27FC236}">
                <a16:creationId xmlns:a16="http://schemas.microsoft.com/office/drawing/2014/main" id="{98DCD9D5-DBB4-2B78-92B1-B35D5DF9CF7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4133" y="4785667"/>
            <a:ext cx="1219200" cy="1219200"/>
          </a:xfrm>
          <a:prstGeom prst="rect">
            <a:avLst/>
          </a:prstGeom>
        </p:spPr>
      </p:pic>
      <p:sp>
        <p:nvSpPr>
          <p:cNvPr id="13" name="CasetăText 12">
            <a:extLst>
              <a:ext uri="{FF2B5EF4-FFF2-40B4-BE49-F238E27FC236}">
                <a16:creationId xmlns:a16="http://schemas.microsoft.com/office/drawing/2014/main" id="{20338DB1-F5D2-4B2B-67F3-24F7F062E377}"/>
              </a:ext>
            </a:extLst>
          </p:cNvPr>
          <p:cNvSpPr txBox="1"/>
          <p:nvPr/>
        </p:nvSpPr>
        <p:spPr>
          <a:xfrm>
            <a:off x="1857175" y="6070803"/>
            <a:ext cx="845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Malign</a:t>
            </a:r>
            <a:endParaRPr lang="ro-RO" b="1" dirty="0">
              <a:solidFill>
                <a:schemeClr val="bg1"/>
              </a:solidFill>
            </a:endParaRPr>
          </a:p>
        </p:txBody>
      </p:sp>
      <p:sp>
        <p:nvSpPr>
          <p:cNvPr id="14" name="CasetăText 13">
            <a:extLst>
              <a:ext uri="{FF2B5EF4-FFF2-40B4-BE49-F238E27FC236}">
                <a16:creationId xmlns:a16="http://schemas.microsoft.com/office/drawing/2014/main" id="{A2CB5491-B3F9-6729-7271-2EA3AD3BB370}"/>
              </a:ext>
            </a:extLst>
          </p:cNvPr>
          <p:cNvSpPr txBox="1"/>
          <p:nvPr/>
        </p:nvSpPr>
        <p:spPr>
          <a:xfrm>
            <a:off x="3192784" y="6062893"/>
            <a:ext cx="841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Benign</a:t>
            </a:r>
            <a:endParaRPr lang="ro-RO" b="1" dirty="0">
              <a:solidFill>
                <a:schemeClr val="bg1"/>
              </a:solidFill>
            </a:endParaRPr>
          </a:p>
        </p:txBody>
      </p:sp>
      <p:sp>
        <p:nvSpPr>
          <p:cNvPr id="15" name="CasetăText 14">
            <a:extLst>
              <a:ext uri="{FF2B5EF4-FFF2-40B4-BE49-F238E27FC236}">
                <a16:creationId xmlns:a16="http://schemas.microsoft.com/office/drawing/2014/main" id="{4F6E1F94-E828-6311-554C-4A4F57075451}"/>
              </a:ext>
            </a:extLst>
          </p:cNvPr>
          <p:cNvSpPr txBox="1"/>
          <p:nvPr/>
        </p:nvSpPr>
        <p:spPr>
          <a:xfrm>
            <a:off x="371474" y="4071134"/>
            <a:ext cx="50196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Dou</a:t>
            </a:r>
            <a:r>
              <a:rPr lang="ro-RO" sz="2000" dirty="0">
                <a:solidFill>
                  <a:schemeClr val="bg2">
                    <a:lumMod val="25000"/>
                  </a:schemeClr>
                </a:solidFill>
              </a:rPr>
              <a:t>ă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exemple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de ultrasound-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uri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augmentate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:</a:t>
            </a:r>
            <a:endParaRPr lang="ro-RO" sz="20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7" name="CasetăText 16">
            <a:extLst>
              <a:ext uri="{FF2B5EF4-FFF2-40B4-BE49-F238E27FC236}">
                <a16:creationId xmlns:a16="http://schemas.microsoft.com/office/drawing/2014/main" id="{3447A08D-F55F-2133-C4E6-1B702F082D20}"/>
              </a:ext>
            </a:extLst>
          </p:cNvPr>
          <p:cNvSpPr txBox="1"/>
          <p:nvPr/>
        </p:nvSpPr>
        <p:spPr>
          <a:xfrm>
            <a:off x="1167125" y="964554"/>
            <a:ext cx="39293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4400" b="1" dirty="0">
                <a:solidFill>
                  <a:srgbClr val="CC82A5"/>
                </a:solidFill>
              </a:rPr>
              <a:t>Augmentare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811A0B78-13F2-A5FE-0865-2576DD5DFA0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3902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086"/>
    </mc:Choice>
    <mc:Fallback>
      <p:transition spd="slow" advTm="400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tăText 2">
            <a:extLst>
              <a:ext uri="{FF2B5EF4-FFF2-40B4-BE49-F238E27FC236}">
                <a16:creationId xmlns:a16="http://schemas.microsoft.com/office/drawing/2014/main" id="{0F1B8205-DFCC-B720-3929-988F152AE59A}"/>
              </a:ext>
            </a:extLst>
          </p:cNvPr>
          <p:cNvSpPr txBox="1"/>
          <p:nvPr/>
        </p:nvSpPr>
        <p:spPr>
          <a:xfrm>
            <a:off x="1142384" y="382124"/>
            <a:ext cx="10220325" cy="1065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49580"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</a:t>
            </a:r>
            <a:r>
              <a:rPr lang="ro-RO" sz="2000" dirty="0" err="1">
                <a:solidFill>
                  <a:schemeClr val="bg2">
                    <a:lumMod val="2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iscriminatorul</a:t>
            </a:r>
            <a:r>
              <a:rPr lang="ro-RO" sz="2000" dirty="0">
                <a:solidFill>
                  <a:schemeClr val="bg2">
                    <a:lumMod val="2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o-RO" sz="2000" dirty="0" err="1">
                <a:solidFill>
                  <a:schemeClr val="bg2">
                    <a:lumMod val="2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şi</a:t>
            </a:r>
            <a:r>
              <a:rPr lang="ro-RO" sz="2000" dirty="0">
                <a:solidFill>
                  <a:schemeClr val="bg2">
                    <a:lumMod val="2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generatorul se află într-un "joc" format din doi </a:t>
            </a:r>
            <a:r>
              <a:rPr lang="ro-RO" sz="2000" dirty="0" err="1">
                <a:solidFill>
                  <a:schemeClr val="bg2">
                    <a:lumMod val="2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participanţi</a:t>
            </a:r>
            <a:r>
              <a:rPr lang="ro-RO" sz="2000" dirty="0">
                <a:solidFill>
                  <a:schemeClr val="bg2">
                    <a:lumMod val="2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în care generatorul încearcă să ducă în eroare discriminatorul (să clasifice </a:t>
            </a:r>
            <a:r>
              <a:rPr lang="ro-RO" sz="2000" dirty="0" err="1">
                <a:solidFill>
                  <a:schemeClr val="bg2">
                    <a:lumMod val="2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eşantioanele</a:t>
            </a:r>
            <a:r>
              <a:rPr lang="ro-RO" sz="2000" dirty="0">
                <a:solidFill>
                  <a:schemeClr val="bg2">
                    <a:lumMod val="2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false ca fiind reale).</a:t>
            </a:r>
          </a:p>
        </p:txBody>
      </p:sp>
      <p:pic>
        <p:nvPicPr>
          <p:cNvPr id="4" name="Imagine 3">
            <a:extLst>
              <a:ext uri="{FF2B5EF4-FFF2-40B4-BE49-F238E27FC236}">
                <a16:creationId xmlns:a16="http://schemas.microsoft.com/office/drawing/2014/main" id="{9D3728EE-5F49-051C-8755-9F7D7D25B1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1447800"/>
            <a:ext cx="11515725" cy="4267325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6B1CA113-7AF9-F3FD-A544-E374E0D7080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4000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628"/>
    </mc:Choice>
    <mc:Fallback>
      <p:transition spd="slow" advTm="146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tăText 2">
            <a:extLst>
              <a:ext uri="{FF2B5EF4-FFF2-40B4-BE49-F238E27FC236}">
                <a16:creationId xmlns:a16="http://schemas.microsoft.com/office/drawing/2014/main" id="{8929CD3A-50BF-3EE5-74A0-6642D8B4D93A}"/>
              </a:ext>
            </a:extLst>
          </p:cNvPr>
          <p:cNvSpPr txBox="1"/>
          <p:nvPr/>
        </p:nvSpPr>
        <p:spPr>
          <a:xfrm>
            <a:off x="785659" y="2247591"/>
            <a:ext cx="6096000" cy="37597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o-RO" sz="2000" dirty="0">
                <a:solidFill>
                  <a:schemeClr val="bg2">
                    <a:lumMod val="2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 folosită în segmentarea imaginilor biomedicale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o-RO" sz="20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 </a:t>
            </a:r>
            <a:r>
              <a:rPr lang="ro-RO" sz="2000" dirty="0" err="1">
                <a:solidFill>
                  <a:schemeClr val="bg2">
                    <a:lumMod val="2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funcţionează</a:t>
            </a:r>
            <a:r>
              <a:rPr lang="ro-RO" sz="2000" dirty="0">
                <a:solidFill>
                  <a:schemeClr val="bg2">
                    <a:lumMod val="2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cu mai </a:t>
            </a:r>
            <a:r>
              <a:rPr lang="ro-RO" sz="2000" dirty="0" err="1">
                <a:solidFill>
                  <a:schemeClr val="bg2">
                    <a:lumMod val="2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puţine</a:t>
            </a:r>
            <a:r>
              <a:rPr lang="ro-RO" sz="2000" dirty="0">
                <a:solidFill>
                  <a:schemeClr val="bg2">
                    <a:lumMod val="2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imagini în setul de antrenament 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o-RO" sz="2000" dirty="0">
                <a:solidFill>
                  <a:schemeClr val="bg2">
                    <a:lumMod val="2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lang="ro-RO" sz="20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l</a:t>
            </a:r>
            <a:r>
              <a:rPr lang="ro-RO" sz="2000" dirty="0">
                <a:solidFill>
                  <a:schemeClr val="bg2">
                    <a:lumMod val="2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ocalizează anomalia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ro-RO" sz="2000" dirty="0">
              <a:solidFill>
                <a:schemeClr val="bg2">
                  <a:lumMod val="2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o-RO" sz="2000" dirty="0" err="1">
                <a:solidFill>
                  <a:schemeClr val="bg2">
                    <a:lumMod val="2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Reţeaua</a:t>
            </a:r>
            <a:r>
              <a:rPr lang="ro-RO" sz="2000" dirty="0">
                <a:solidFill>
                  <a:schemeClr val="bg2">
                    <a:lumMod val="2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o-RO" sz="2000" dirty="0" err="1">
                <a:solidFill>
                  <a:schemeClr val="bg2">
                    <a:lumMod val="2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conţine</a:t>
            </a:r>
            <a:r>
              <a:rPr lang="ro-RO" sz="2000" dirty="0">
                <a:solidFill>
                  <a:schemeClr val="bg2">
                    <a:lumMod val="2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23 straturi de </a:t>
            </a:r>
            <a:r>
              <a:rPr lang="ro-RO" sz="2000" dirty="0" err="1">
                <a:solidFill>
                  <a:schemeClr val="bg2">
                    <a:lumMod val="2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convoluţie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endParaRPr lang="ro-RO" sz="2000" dirty="0">
              <a:solidFill>
                <a:schemeClr val="bg2">
                  <a:lumMod val="2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Tx/>
              <a:buChar char="-"/>
            </a:pPr>
            <a:r>
              <a:rPr lang="ro-RO" sz="2000" dirty="0">
                <a:solidFill>
                  <a:schemeClr val="bg2">
                    <a:lumMod val="2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stânga = parte de contractare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Tx/>
              <a:buChar char="-"/>
            </a:pPr>
            <a:r>
              <a:rPr lang="ro-RO" sz="2000" dirty="0">
                <a:solidFill>
                  <a:schemeClr val="bg2">
                    <a:lumMod val="2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dreapta = partea de expansiune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ro-RO" sz="2000" dirty="0">
              <a:solidFill>
                <a:schemeClr val="bg2">
                  <a:lumMod val="2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" name="CasetăText 9">
            <a:extLst>
              <a:ext uri="{FF2B5EF4-FFF2-40B4-BE49-F238E27FC236}">
                <a16:creationId xmlns:a16="http://schemas.microsoft.com/office/drawing/2014/main" id="{5A4F1373-D3D8-6098-9753-534FCC18D22A}"/>
              </a:ext>
            </a:extLst>
          </p:cNvPr>
          <p:cNvSpPr txBox="1"/>
          <p:nvPr/>
        </p:nvSpPr>
        <p:spPr>
          <a:xfrm>
            <a:off x="1147460" y="976705"/>
            <a:ext cx="39293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4400" b="1" dirty="0" err="1">
                <a:solidFill>
                  <a:srgbClr val="CC82A5"/>
                </a:solidFill>
              </a:rPr>
              <a:t>UNet</a:t>
            </a:r>
            <a:endParaRPr lang="ro-RO" sz="4400" b="1" dirty="0">
              <a:solidFill>
                <a:srgbClr val="CC82A5"/>
              </a:solidFill>
            </a:endParaRP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10CE9FF1-1A8A-A5B7-2401-273D85C5508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988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8887"/>
    </mc:Choice>
    <mc:Fallback>
      <p:transition spd="slow" advTm="388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7"/>
</p:tagLst>
</file>

<file path=ppt/theme/theme1.xml><?xml version="1.0" encoding="utf-8"?>
<a:theme xmlns:a="http://schemas.openxmlformats.org/drawingml/2006/main" name="Temă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339</TotalTime>
  <Words>497</Words>
  <Application>Microsoft Office PowerPoint</Application>
  <PresentationFormat>Ecran lat</PresentationFormat>
  <Paragraphs>94</Paragraphs>
  <Slides>15</Slides>
  <Notes>0</Notes>
  <HiddenSlides>0</HiddenSlides>
  <MMClips>16</MMClips>
  <ScaleCrop>false</ScaleCrop>
  <HeadingPairs>
    <vt:vector size="6" baseType="variant">
      <vt:variant>
        <vt:lpstr>Fonturi utilizate</vt:lpstr>
      </vt:variant>
      <vt:variant>
        <vt:i4>4</vt:i4>
      </vt:variant>
      <vt:variant>
        <vt:lpstr>Temă</vt:lpstr>
      </vt:variant>
      <vt:variant>
        <vt:i4>1</vt:i4>
      </vt:variant>
      <vt:variant>
        <vt:lpstr>Titluri diapozitive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News Cycle</vt:lpstr>
      <vt:lpstr>Temă Office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Prezentare PowerPoint</dc:title>
  <dc:creator>BIANCA-ȘTEFANIA MUNTEANU</dc:creator>
  <cp:lastModifiedBy>BIANCA-ȘTEFANIA MUNTEANU</cp:lastModifiedBy>
  <cp:revision>4</cp:revision>
  <dcterms:created xsi:type="dcterms:W3CDTF">2023-01-13T14:51:34Z</dcterms:created>
  <dcterms:modified xsi:type="dcterms:W3CDTF">2023-01-13T20:34:30Z</dcterms:modified>
</cp:coreProperties>
</file>